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567" r:id="rId3"/>
    <p:sldId id="572" r:id="rId4"/>
    <p:sldId id="578" r:id="rId5"/>
    <p:sldId id="604" r:id="rId6"/>
    <p:sldId id="574" r:id="rId7"/>
    <p:sldId id="573" r:id="rId8"/>
    <p:sldId id="579" r:id="rId9"/>
    <p:sldId id="589" r:id="rId10"/>
    <p:sldId id="605" r:id="rId11"/>
    <p:sldId id="585" r:id="rId12"/>
    <p:sldId id="606" r:id="rId13"/>
    <p:sldId id="586" r:id="rId14"/>
    <p:sldId id="608" r:id="rId15"/>
    <p:sldId id="580" r:id="rId16"/>
    <p:sldId id="590" r:id="rId17"/>
    <p:sldId id="581" r:id="rId18"/>
    <p:sldId id="582" r:id="rId19"/>
    <p:sldId id="607" r:id="rId20"/>
    <p:sldId id="583" r:id="rId21"/>
    <p:sldId id="584" r:id="rId22"/>
    <p:sldId id="591" r:id="rId23"/>
    <p:sldId id="587" r:id="rId24"/>
    <p:sldId id="588" r:id="rId25"/>
    <p:sldId id="592" r:id="rId26"/>
    <p:sldId id="609" r:id="rId27"/>
    <p:sldId id="602" r:id="rId28"/>
    <p:sldId id="617" r:id="rId29"/>
    <p:sldId id="575" r:id="rId30"/>
    <p:sldId id="593" r:id="rId31"/>
    <p:sldId id="613" r:id="rId32"/>
    <p:sldId id="610" r:id="rId33"/>
    <p:sldId id="611" r:id="rId34"/>
    <p:sldId id="612" r:id="rId35"/>
    <p:sldId id="614" r:id="rId36"/>
    <p:sldId id="594" r:id="rId37"/>
    <p:sldId id="600" r:id="rId38"/>
    <p:sldId id="601" r:id="rId39"/>
    <p:sldId id="596" r:id="rId40"/>
    <p:sldId id="615" r:id="rId41"/>
    <p:sldId id="616" r:id="rId42"/>
    <p:sldId id="597" r:id="rId43"/>
    <p:sldId id="576" r:id="rId44"/>
    <p:sldId id="577" r:id="rId45"/>
    <p:sldId id="599" r:id="rId46"/>
    <p:sldId id="598" r:id="rId47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866CA6"/>
    <a:srgbClr val="00FF00"/>
    <a:srgbClr val="0000FF"/>
    <a:srgbClr val="4BACC6"/>
    <a:srgbClr val="00B050"/>
    <a:srgbClr val="9467BD"/>
    <a:srgbClr val="D62627"/>
    <a:srgbClr val="1F77B4"/>
    <a:srgbClr val="FF7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2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2023/12/20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7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5.png"/><Relationship Id="rId4" Type="http://schemas.openxmlformats.org/officeDocument/2006/relationships/image" Target="../media/image3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0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70470" y="2420862"/>
            <a:ext cx="6583301" cy="3970607"/>
          </a:xfrm>
        </p:spPr>
        <p:txBody>
          <a:bodyPr/>
          <a:lstStyle/>
          <a:p>
            <a:pPr algn="ctr"/>
            <a:r>
              <a:rPr lang="zh-TW" altLang="zh-TW" sz="2400">
                <a:solidFill>
                  <a:srgbClr val="000000"/>
                </a:solidFill>
                <a:effectLst/>
              </a:rPr>
              <a:t>使用卷積傳遞函數進行聲學傳遞函數</a:t>
            </a:r>
            <a:r>
              <a:rPr lang="zh-TW" altLang="en-US" sz="2400">
                <a:solidFill>
                  <a:srgbClr val="000000"/>
                </a:solidFill>
              </a:rPr>
              <a:t>半</a:t>
            </a:r>
            <a:r>
              <a:rPr lang="zh-TW" altLang="zh-TW" sz="2400">
                <a:solidFill>
                  <a:srgbClr val="000000"/>
                </a:solidFill>
                <a:effectLst/>
              </a:rPr>
              <a:t>盲估計以應用於去混響</a:t>
            </a:r>
            <a:br>
              <a:rPr lang="en-US" altLang="zh-TW" sz="2400">
                <a:solidFill>
                  <a:srgbClr val="000000"/>
                </a:solidFill>
                <a:effectLst/>
              </a:rPr>
            </a:br>
            <a:r>
              <a:rPr lang="en-US" altLang="zh-TW" sz="2400">
                <a:solidFill>
                  <a:srgbClr val="000000"/>
                </a:solidFill>
                <a:effectLst/>
              </a:rPr>
              <a:t>Semi-</a:t>
            </a:r>
            <a:r>
              <a:rPr lang="en-US" altLang="zh-TW" sz="2400" kern="0">
                <a:solidFill>
                  <a:srgbClr val="000000"/>
                </a:solidFill>
                <a:effectLst/>
              </a:rPr>
              <a:t>Blind estimation of acoustic transfer functions with application to dereverberation using convolutive transfer functions</a:t>
            </a:r>
            <a:br>
              <a:rPr lang="en-US" altLang="zh-TW" sz="1800" kern="0">
                <a:solidFill>
                  <a:srgbClr val="000000"/>
                </a:solidFill>
                <a:effectLst/>
              </a:rPr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2023. 12. 25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18592" y="496561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WPE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995382"/>
              </p:ext>
            </p:extLst>
          </p:nvPr>
        </p:nvGraphicFramePr>
        <p:xfrm>
          <a:off x="663544" y="1123206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3544" y="1123206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F0CA19D-6949-44CE-8774-15F45D937BB6}"/>
                  </a:ext>
                </a:extLst>
              </p:cNvPr>
              <p:cNvSpPr txBox="1"/>
              <p:nvPr/>
            </p:nvSpPr>
            <p:spPr>
              <a:xfrm>
                <a:off x="647700" y="765645"/>
                <a:ext cx="5145881" cy="615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</a:pPr>
                <a:r>
                  <a:rPr lang="en-US" altLang="zh-TW" sz="20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Input:</a:t>
                </a:r>
                <a:r>
                  <a:rPr lang="en-US" altLang="zh-TW" sz="2000" kern="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2000" i="1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altLang="zh-TW" sz="2000" kern="100" baseline="300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r>
                  <a:rPr lang="en-US" altLang="zh-TW" sz="2000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TW" sz="2000" i="1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TW" sz="2000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), </a:t>
                </a:r>
                <a:r>
                  <a:rPr lang="en-US" altLang="zh-TW" sz="2000" b="1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y</a:t>
                </a:r>
                <a:r>
                  <a:rPr lang="en-US" altLang="zh-TW" sz="2000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altLang="zh-TW" sz="2000" i="1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altLang="zh-TW" sz="2000" kern="1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lang="en-US" altLang="zh-TW" sz="20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1) 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𝜎</m:t>
                            </m:r>
                          </m:e>
                        </m:acc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  <m:sup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0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as</a:t>
                </a:r>
              </a:p>
              <a:p>
                <a:pPr marL="342900" indent="-342900" algn="just">
                  <a:lnSpc>
                    <a:spcPct val="200000"/>
                  </a:lnSpc>
                  <a:buFont typeface="+mj-lt"/>
                  <a:buAutoNum type="arabicParenR"/>
                </a:pPr>
                <a:endParaRPr lang="en-US" altLang="zh-TW" sz="2000" kern="10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marL="342900" indent="-342900" algn="just">
                  <a:lnSpc>
                    <a:spcPct val="200000"/>
                  </a:lnSpc>
                  <a:buFont typeface="+mj-lt"/>
                  <a:buAutoNum type="arabicParenR"/>
                </a:pPr>
                <a:endParaRPr lang="en-US" altLang="zh-TW" sz="20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where</a:t>
                </a:r>
                <a:r>
                  <a:rPr lang="en-US" altLang="zh-TW" sz="2000" i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L</a:t>
                </a:r>
                <a:r>
                  <a:rPr lang="en-US" altLang="zh-TW" sz="2000" i="1" baseline="-25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is length of short time frame and </a:t>
                </a:r>
                <a:r>
                  <a:rPr lang="en-US" altLang="zh-TW" sz="2000" i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μ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&gt; 0 is a certain lower bound to avoid zero division.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2)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Repeat the following steps until convergence.</a:t>
                </a:r>
              </a:p>
              <a:p>
                <a:pPr algn="just">
                  <a:lnSpc>
                    <a:spcPct val="200000"/>
                  </a:lnSpc>
                </a:pPr>
                <a:r>
                  <a:rPr lang="en-US" altLang="zh-TW" sz="20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a.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TW" sz="2000" b="1" kern="100">
                                <a:effectLst/>
                                <a:latin typeface="Times New Roman" panose="02020603050405020304" pitchFamily="18" charset="0"/>
                                <a:ea typeface="新細明體" panose="02020500000000000000" pitchFamily="18" charset="-120"/>
                              </a:rPr>
                              <m:t>c</m:t>
                            </m:r>
                          </m:e>
                        </m:acc>
                      </m:e>
                      <m:sup>
                        <m:r>
                          <a:rPr lang="en-US" altLang="zh-TW" sz="2000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TW" sz="2000" b="1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altLang="zh-TW" sz="20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as follows:</a:t>
                </a:r>
              </a:p>
              <a:p>
                <a:pPr marL="342900" indent="-342900" algn="just">
                  <a:lnSpc>
                    <a:spcPct val="200000"/>
                  </a:lnSpc>
                  <a:buAutoNum type="alphaLcPeriod"/>
                </a:pPr>
                <a:endParaRPr lang="en-US" altLang="zh-TW" sz="20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 algn="just">
                  <a:lnSpc>
                    <a:spcPct val="200000"/>
                  </a:lnSpc>
                </a:pP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where </a:t>
                </a:r>
                <a:r>
                  <a:rPr lang="en-US" altLang="zh-TW" sz="2000" baseline="30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+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denotes the pseudo inverse and</a:t>
                </a: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F0CA19D-6949-44CE-8774-15F45D937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765645"/>
                <a:ext cx="5145881" cy="6154057"/>
              </a:xfrm>
              <a:prstGeom prst="rect">
                <a:avLst/>
              </a:prstGeom>
              <a:blipFill>
                <a:blip r:embed="rId3"/>
                <a:stretch>
                  <a:fillRect l="-1185" r="-1303" b="-8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WPE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526140D4-57AA-4FD3-9DFE-F1DDF5653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782514"/>
              </p:ext>
            </p:extLst>
          </p:nvPr>
        </p:nvGraphicFramePr>
        <p:xfrm>
          <a:off x="2267563" y="5751545"/>
          <a:ext cx="1567319" cy="555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8" name="Equation" r:id="rId4" imgW="609480" imgH="215640" progId="Equation.DSMT4">
                  <p:embed/>
                </p:oleObj>
              </mc:Choice>
              <mc:Fallback>
                <p:oleObj name="Equation" r:id="rId4" imgW="609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563" y="5751545"/>
                        <a:ext cx="1567319" cy="555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02F08327-9401-480E-83A5-CED92C8CE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618235"/>
              </p:ext>
            </p:extLst>
          </p:nvPr>
        </p:nvGraphicFramePr>
        <p:xfrm>
          <a:off x="1061935" y="2146778"/>
          <a:ext cx="3474506" cy="1034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9" name="Equation" r:id="rId6" imgW="2387520" imgH="711000" progId="Equation.DSMT4">
                  <p:embed/>
                </p:oleObj>
              </mc:Choice>
              <mc:Fallback>
                <p:oleObj name="Equation" r:id="rId6" imgW="23875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1935" y="2146778"/>
                        <a:ext cx="3474506" cy="1034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321996AD-025D-40FA-87C2-062CD5938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446276"/>
              </p:ext>
            </p:extLst>
          </p:nvPr>
        </p:nvGraphicFramePr>
        <p:xfrm>
          <a:off x="6676313" y="1453730"/>
          <a:ext cx="3355474" cy="8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0" name="Equation" r:id="rId8" imgW="1739880" imgH="444240" progId="Equation.DSMT4">
                  <p:embed/>
                </p:oleObj>
              </mc:Choice>
              <mc:Fallback>
                <p:oleObj name="Equation" r:id="rId8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76313" y="1453730"/>
                        <a:ext cx="3355474" cy="857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>
            <a:extLst>
              <a:ext uri="{FF2B5EF4-FFF2-40B4-BE49-F238E27FC236}">
                <a16:creationId xmlns:a16="http://schemas.microsoft.com/office/drawing/2014/main" id="{666028AC-B008-4186-BA44-CA09D87AEE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825261"/>
              </p:ext>
            </p:extLst>
          </p:nvPr>
        </p:nvGraphicFramePr>
        <p:xfrm>
          <a:off x="6641560" y="2775076"/>
          <a:ext cx="2989905" cy="95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1" name="Equation" r:id="rId10" imgW="1396800" imgH="444240" progId="Equation.DSMT4">
                  <p:embed/>
                </p:oleObj>
              </mc:Choice>
              <mc:Fallback>
                <p:oleObj name="Equation" r:id="rId10" imgW="139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41560" y="2775076"/>
                        <a:ext cx="2989905" cy="950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WPE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063E5-09CA-4DB8-BC89-8CE8EF938320}"/>
                  </a:ext>
                </a:extLst>
              </p:cNvPr>
              <p:cNvSpPr txBox="1"/>
              <p:nvPr/>
            </p:nvSpPr>
            <p:spPr>
              <a:xfrm>
                <a:off x="647700" y="1011591"/>
                <a:ext cx="5737210" cy="4799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where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altLang="zh-TW" sz="1800" i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τ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is the largest sample index of the microphone signal.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TW" sz="1800">
                    <a:latin typeface="Times New Roman" panose="02020603050405020304" pitchFamily="18" charset="0"/>
                  </a:rPr>
                  <a:t>b. </a:t>
                </a:r>
                <a:r>
                  <a:rPr lang="en-US" altLang="zh-TW" sz="18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/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/>
                            </m:ctrlPr>
                          </m:accPr>
                          <m:e>
                            <m:r>
                              <a:rPr lang="en-US" altLang="zh-TW" sz="1800" i="1"/>
                              <m:t>𝑑</m:t>
                            </m:r>
                          </m:e>
                        </m:acc>
                      </m:e>
                      <m:sup>
                        <m:r>
                          <a:rPr lang="en-US" altLang="zh-TW" sz="1800" i="1"/>
                          <m:t>1</m:t>
                        </m:r>
                      </m:sup>
                    </m:sSup>
                    <m:r>
                      <a:rPr lang="en-US" altLang="zh-TW" sz="1800" i="1"/>
                      <m:t>(</m:t>
                    </m:r>
                    <m:r>
                      <a:rPr lang="en-US" altLang="zh-TW" sz="1800" i="1"/>
                      <m:t>𝑛</m:t>
                    </m:r>
                    <m:r>
                      <a:rPr lang="en-US" altLang="zh-TW" sz="1800" i="1"/>
                      <m:t>)</m:t>
                    </m:r>
                  </m:oMath>
                </a14:m>
                <a:r>
                  <a:rPr lang="en-US" altLang="zh-TW" sz="18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𝑑</m:t>
                            </m:r>
                          </m:e>
                        </m:acc>
                      </m:e>
                      <m:sup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e>
                    </m:d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 </m:t>
                    </m:r>
                    <m:sSup>
                      <m:sSup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𝑦</m:t>
                        </m:r>
                      </m:e>
                      <m:sup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</m:e>
                    </m:d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−</m:t>
                    </m:r>
                    <m:sSup>
                      <m:sSup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1" kern="100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𝒄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  <m:sup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𝑇</m:t>
                        </m:r>
                      </m:sup>
                    </m:sSup>
                    <m:r>
                      <a:rPr lang="en-US" altLang="zh-TW" sz="1800" b="1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𝒚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−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𝐷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sz="18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.</a:t>
                </a:r>
                <a:endParaRPr lang="zh-TW" altLang="zh-TW" sz="1800" kern="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TW" sz="1800"/>
                  <a:t>c. </a:t>
                </a:r>
                <a:r>
                  <a:rPr lang="en-US" altLang="zh-TW" sz="18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𝜎</m:t>
                            </m:r>
                          </m:e>
                        </m:acc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(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𝑛</m:t>
                        </m:r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)</m:t>
                        </m:r>
                      </m:e>
                      <m:sup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kern="1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as follow:</a:t>
                </a:r>
              </a:p>
              <a:p>
                <a:pPr>
                  <a:lnSpc>
                    <a:spcPct val="200000"/>
                  </a:lnSpc>
                </a:pPr>
                <a:endParaRPr lang="en-US" altLang="zh-TW" sz="1800" kern="10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TW" sz="1800" kern="100">
                  <a:effectLst/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TW" sz="1800" kern="10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TW" sz="18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It is worth noting that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we will refer to the WPE output of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the </a:t>
                </a:r>
                <a:r>
                  <a:rPr lang="en-US" altLang="zh-TW" sz="1800" i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-</a:t>
                </a:r>
                <a:r>
                  <a:rPr lang="en-US" altLang="zh-TW" sz="1800" i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th 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channel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from this point forward.</a:t>
                </a:r>
                <a:endParaRPr lang="zh-TW" altLang="zh-TW" sz="1800" kern="1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zh-TW" altLang="en-US" sz="140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063E5-09CA-4DB8-BC89-8CE8EF93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011591"/>
                <a:ext cx="5737210" cy="4799519"/>
              </a:xfrm>
              <a:prstGeom prst="rect">
                <a:avLst/>
              </a:prstGeom>
              <a:blipFill>
                <a:blip r:embed="rId3"/>
                <a:stretch>
                  <a:fillRect l="-850" r="-1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物件 23">
            <a:extLst>
              <a:ext uri="{FF2B5EF4-FFF2-40B4-BE49-F238E27FC236}">
                <a16:creationId xmlns:a16="http://schemas.microsoft.com/office/drawing/2014/main" id="{3A579BE0-B891-40F3-9767-C36402FEE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140422"/>
              </p:ext>
            </p:extLst>
          </p:nvPr>
        </p:nvGraphicFramePr>
        <p:xfrm>
          <a:off x="1638678" y="2999983"/>
          <a:ext cx="3708022" cy="112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4" imgW="2349360" imgH="711000" progId="Equation.DSMT4">
                  <p:embed/>
                </p:oleObj>
              </mc:Choice>
              <mc:Fallback>
                <p:oleObj name="Equation" r:id="rId4" imgW="2349360" imgH="711000" progId="Equation.DSMT4">
                  <p:embed/>
                  <p:pic>
                    <p:nvPicPr>
                      <p:cNvPr id="24" name="物件 23">
                        <a:extLst>
                          <a:ext uri="{FF2B5EF4-FFF2-40B4-BE49-F238E27FC236}">
                            <a16:creationId xmlns:a16="http://schemas.microsoft.com/office/drawing/2014/main" id="{3A579BE0-B891-40F3-9767-C36402FEE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8678" y="2999983"/>
                        <a:ext cx="3708022" cy="112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0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DAS beamformer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B1C7717-1487-46C1-940D-CC2293F3D38D}"/>
                  </a:ext>
                </a:extLst>
              </p:cNvPr>
              <p:cNvSpPr txBox="1"/>
              <p:nvPr/>
            </p:nvSpPr>
            <p:spPr>
              <a:xfrm>
                <a:off x="575799" y="1033447"/>
                <a:ext cx="5841603" cy="5962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First, we convert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to the STFT domain, resulting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. Secondly, we calculate the beamforming weight of the DAS beamformer as follow:</a:t>
                </a: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where </a:t>
                </a:r>
                <a:r>
                  <a:rPr lang="en-US" altLang="zh-TW" sz="1800" i="1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к</a:t>
                </a: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and </a:t>
                </a:r>
                <a:r>
                  <a:rPr lang="en-US" altLang="zh-TW" sz="1800" i="1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R</a:t>
                </a:r>
                <a:r>
                  <a:rPr lang="en-US" altLang="zh-TW" sz="1800" i="1" baseline="30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denote wave number and distance between source and </a:t>
                </a:r>
                <a:r>
                  <a:rPr lang="en-US" altLang="zh-TW" sz="1800" i="1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-</a:t>
                </a:r>
                <a:r>
                  <a:rPr lang="en-US" altLang="zh-TW" sz="1800" i="1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th</a:t>
                </a: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microphone, respectively.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 </a:t>
                </a: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Finally, we perform the inner product between the weights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8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  <m:r>
                          <a:rPr lang="en-US" altLang="zh-TW" sz="18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sz="18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TW" sz="1800"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to get clean source signal as follow:</a:t>
                </a: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endPara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where </a:t>
                </a:r>
                <a:r>
                  <a:rPr lang="en-US" altLang="zh-TW" sz="1800" i="1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denotes Hermitian transpose.</a:t>
                </a:r>
                <a:endParaRPr lang="zh-TW" altLang="zh-TW" sz="180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B1C7717-1487-46C1-940D-CC2293F3D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9" y="1033447"/>
                <a:ext cx="5841603" cy="5962530"/>
              </a:xfrm>
              <a:prstGeom prst="rect">
                <a:avLst/>
              </a:prstGeom>
              <a:blipFill>
                <a:blip r:embed="rId3"/>
                <a:stretch>
                  <a:fillRect l="-834" t="-613" r="-1147" b="-7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569147"/>
              </p:ext>
            </p:extLst>
          </p:nvPr>
        </p:nvGraphicFramePr>
        <p:xfrm>
          <a:off x="1453296" y="2111407"/>
          <a:ext cx="4182393" cy="100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0" name="Equation" r:id="rId4" imgW="2374560" imgH="571320" progId="Equation.DSMT4">
                  <p:embed/>
                </p:oleObj>
              </mc:Choice>
              <mc:Fallback>
                <p:oleObj name="Equation" r:id="rId4" imgW="2374560" imgH="571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53296" y="2111407"/>
                        <a:ext cx="4182393" cy="1007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2DBFE154-9E66-4B68-ABA0-7481101A3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867723"/>
              </p:ext>
            </p:extLst>
          </p:nvPr>
        </p:nvGraphicFramePr>
        <p:xfrm>
          <a:off x="2183906" y="4603145"/>
          <a:ext cx="2566767" cy="180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" name="Equation" r:id="rId6" imgW="1371600" imgH="965160" progId="Equation.DSMT4">
                  <p:embed/>
                </p:oleObj>
              </mc:Choice>
              <mc:Fallback>
                <p:oleObj name="Equation" r:id="rId6" imgW="13716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3906" y="4603145"/>
                        <a:ext cx="2566767" cy="1806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6113670" y="3338440"/>
            <a:ext cx="4334620" cy="3666880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247671" y="4923578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4F7FAB1C-3C4E-49A7-B81F-C4ECBA9946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2130" y="808272"/>
            <a:ext cx="4390333" cy="213014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EB1C4BE-81AF-4677-AC9C-E475B4DB435B}"/>
              </a:ext>
            </a:extLst>
          </p:cNvPr>
          <p:cNvSpPr/>
          <p:nvPr/>
        </p:nvSpPr>
        <p:spPr>
          <a:xfrm>
            <a:off x="7763069" y="1337148"/>
            <a:ext cx="937263" cy="56629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Proposed three methods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0581589-F7BF-4F84-88C8-9F280CA7E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0581589-F7BF-4F84-88C8-9F280CA7E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E3B8BEB-D00D-468F-9179-26EDE5FB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951" y="4220166"/>
            <a:ext cx="6052117" cy="2348264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0C65EBD0-2C90-4C05-84CD-F6CB94B82A52}"/>
              </a:ext>
            </a:extLst>
          </p:cNvPr>
          <p:cNvSpPr/>
          <p:nvPr/>
        </p:nvSpPr>
        <p:spPr>
          <a:xfrm>
            <a:off x="6686807" y="4527831"/>
            <a:ext cx="971292" cy="86646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8448F4-E2CF-4B42-9D29-7380E372B10D}"/>
              </a:ext>
            </a:extLst>
          </p:cNvPr>
          <p:cNvSpPr txBox="1"/>
          <p:nvPr/>
        </p:nvSpPr>
        <p:spPr>
          <a:xfrm>
            <a:off x="-133269" y="1362729"/>
            <a:ext cx="53464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800" b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800" b="0">
                <a:latin typeface="Times New Roman" panose="02020603050405020304" pitchFamily="18" charset="0"/>
                <a:cs typeface="Times New Roman" panose="02020603050405020304" pitchFamily="18" charset="0"/>
              </a:rPr>
              <a:t>Kalman approach</a:t>
            </a:r>
          </a:p>
        </p:txBody>
      </p:sp>
    </p:spTree>
    <p:extLst>
      <p:ext uri="{BB962C8B-B14F-4D97-AF65-F5344CB8AC3E}">
        <p14:creationId xmlns:p14="http://schemas.microsoft.com/office/powerpoint/2010/main" val="1422048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633736"/>
              </p:ext>
            </p:extLst>
          </p:nvPr>
        </p:nvGraphicFramePr>
        <p:xfrm>
          <a:off x="908997" y="1003264"/>
          <a:ext cx="5024768" cy="5800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name="Equation" r:id="rId3" imgW="2552400" imgH="2946240" progId="Equation.DSMT4">
                  <p:embed/>
                </p:oleObj>
              </mc:Choice>
              <mc:Fallback>
                <p:oleObj name="Equation" r:id="rId3" imgW="2552400" imgH="294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8997" y="1003264"/>
                        <a:ext cx="5024768" cy="58003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0581589-F7BF-4F84-88C8-9F280CA7E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257866"/>
              </p:ext>
            </p:extLst>
          </p:nvPr>
        </p:nvGraphicFramePr>
        <p:xfrm>
          <a:off x="6520000" y="3545496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6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0581589-F7BF-4F84-88C8-9F280CA7E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0000" y="3545496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9F5B2965-9744-407B-9204-F2554B46F385}"/>
              </a:ext>
            </a:extLst>
          </p:cNvPr>
          <p:cNvSpPr txBox="1"/>
          <p:nvPr/>
        </p:nvSpPr>
        <p:spPr>
          <a:xfrm>
            <a:off x="773054" y="1233446"/>
            <a:ext cx="8048821" cy="1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20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Input:</a:t>
            </a:r>
            <a:r>
              <a:rPr lang="en-US" altLang="zh-TW" sz="20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altLang="zh-TW" sz="2000" i="1" baseline="-250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d,p</a:t>
            </a:r>
            <a:r>
              <a:rPr lang="en-US" altLang="zh-TW" sz="20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TW" sz="2000" b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altLang="zh-TW" sz="2000" i="1" baseline="-250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DAS,p</a:t>
            </a:r>
            <a:endParaRPr lang="en-US" altLang="zh-TW" sz="2000" kern="10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TW" sz="2000" kern="1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1) </a:t>
            </a: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</a:rPr>
              <a:t>Initialize forgetting factor α and covariance matrices as</a:t>
            </a:r>
          </a:p>
          <a:p>
            <a:pPr lvl="0" algn="just" fontAlgn="base">
              <a:lnSpc>
                <a:spcPct val="200000"/>
              </a:lnSpc>
            </a:pP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</a:rPr>
              <a:t>2) For each instant of frame, p = 1, 2, …, compute</a:t>
            </a:r>
            <a:endParaRPr lang="zh-TW" altLang="zh-TW" sz="200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7119552-767C-449B-A2C6-8EC48F3F3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923725"/>
              </p:ext>
            </p:extLst>
          </p:nvPr>
        </p:nvGraphicFramePr>
        <p:xfrm>
          <a:off x="6840360" y="2083237"/>
          <a:ext cx="3092909" cy="37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7" name="Equation" r:id="rId5" imgW="2095200" imgH="253800" progId="Equation.DSMT4">
                  <p:embed/>
                </p:oleObj>
              </mc:Choice>
              <mc:Fallback>
                <p:oleObj name="Equation" r:id="rId5" imgW="2095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0360" y="2083237"/>
                        <a:ext cx="3092909" cy="374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5630B6DC-D016-4C9A-87D4-5D6E607DE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78948"/>
              </p:ext>
            </p:extLst>
          </p:nvPr>
        </p:nvGraphicFramePr>
        <p:xfrm>
          <a:off x="2644297" y="3461751"/>
          <a:ext cx="3999099" cy="15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8" name="Equation" r:id="rId7" imgW="2057400" imgH="799920" progId="Equation.DSMT4">
                  <p:embed/>
                </p:oleObj>
              </mc:Choice>
              <mc:Fallback>
                <p:oleObj name="Equation" r:id="rId7" imgW="205740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44297" y="3461751"/>
                        <a:ext cx="3999099" cy="1555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653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1777759"/>
              </p:ext>
            </p:extLst>
          </p:nvPr>
        </p:nvGraphicFramePr>
        <p:xfrm>
          <a:off x="4111661" y="317719"/>
          <a:ext cx="3901146" cy="1050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3" name="Equation" r:id="rId3" imgW="2450880" imgH="660240" progId="Equation.DSMT4">
                  <p:embed/>
                </p:oleObj>
              </mc:Choice>
              <mc:Fallback>
                <p:oleObj name="Equation" r:id="rId3" imgW="245088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1661" y="317719"/>
                        <a:ext cx="3901146" cy="1050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F88E4469-F9BB-48A2-84AB-0061517F9F81}"/>
              </a:ext>
            </a:extLst>
          </p:cNvPr>
          <p:cNvSpPr txBox="1"/>
          <p:nvPr/>
        </p:nvSpPr>
        <p:spPr>
          <a:xfrm>
            <a:off x="534670" y="1159968"/>
            <a:ext cx="8048821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20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Input:</a:t>
            </a:r>
            <a:r>
              <a:rPr lang="en-US" altLang="zh-TW" sz="20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altLang="zh-TW" sz="2000" i="1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d,p</a:t>
            </a:r>
            <a:r>
              <a:rPr lang="en-US" altLang="zh-TW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TW" sz="20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altLang="zh-TW" sz="2000" i="1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DAS,p</a:t>
            </a:r>
            <a:endParaRPr lang="en-US" altLang="zh-TW" sz="20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AutoNum type="arabicParenR"/>
            </a:pPr>
            <a:r>
              <a:rPr lang="en-US" altLang="zh-TW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Initialize RLS 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forgetting factor </a:t>
            </a:r>
            <a:r>
              <a:rPr lang="en-US" altLang="zh-TW" sz="2000" i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λ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weight and inverse of correlation matrix as</a:t>
            </a:r>
          </a:p>
          <a:p>
            <a:pPr algn="just">
              <a:lnSpc>
                <a:spcPct val="200000"/>
              </a:lnSpc>
            </a:pPr>
            <a:r>
              <a:rPr lang="en-US" altLang="zh-TW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 </a:t>
            </a:r>
            <a:r>
              <a:rPr lang="en-US" altLang="zh-TW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small positive constant</a:t>
            </a:r>
          </a:p>
          <a:p>
            <a:pPr algn="just">
              <a:lnSpc>
                <a:spcPct val="200000"/>
              </a:lnSpc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2) For each instant of frame, p = 1, 2, …, compute</a:t>
            </a:r>
            <a:endParaRPr lang="zh-TW" altLang="zh-TW" sz="20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03A5FAA-FFFB-4EB3-A9A3-D4C4AC285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4276007"/>
              </p:ext>
            </p:extLst>
          </p:nvPr>
        </p:nvGraphicFramePr>
        <p:xfrm>
          <a:off x="1328879" y="2555135"/>
          <a:ext cx="4516289" cy="465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4" name="Equation" r:id="rId5" imgW="2463480" imgH="253800" progId="Equation.DSMT4">
                  <p:embed/>
                </p:oleObj>
              </mc:Choice>
              <mc:Fallback>
                <p:oleObj name="Equation" r:id="rId5" imgW="2463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8879" y="2555135"/>
                        <a:ext cx="4516289" cy="465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A080798-8867-4DE9-9042-6718AE6ABB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800757"/>
              </p:ext>
            </p:extLst>
          </p:nvPr>
        </p:nvGraphicFramePr>
        <p:xfrm>
          <a:off x="2036542" y="4356248"/>
          <a:ext cx="4119684" cy="2702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5" name="Equation" r:id="rId7" imgW="2400120" imgH="1574640" progId="Equation.DSMT4">
                  <p:embed/>
                </p:oleObj>
              </mc:Choice>
              <mc:Fallback>
                <p:oleObj name="Equation" r:id="rId7" imgW="240012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6542" y="4356248"/>
                        <a:ext cx="4119684" cy="2702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076015"/>
              </p:ext>
            </p:extLst>
          </p:nvPr>
        </p:nvGraphicFramePr>
        <p:xfrm>
          <a:off x="689079" y="1282083"/>
          <a:ext cx="8698830" cy="2739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7" name="Equation" r:id="rId3" imgW="4597200" imgH="1447560" progId="Equation.DSMT4">
                  <p:embed/>
                </p:oleObj>
              </mc:Choice>
              <mc:Fallback>
                <p:oleObj name="Equation" r:id="rId3" imgW="4597200" imgH="1447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9079" y="1282083"/>
                        <a:ext cx="8698830" cy="2739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D5CFCAD-C198-4A25-89E6-5355DEACCD4A}"/>
              </a:ext>
            </a:extLst>
          </p:cNvPr>
          <p:cNvSpPr txBox="1"/>
          <p:nvPr/>
        </p:nvSpPr>
        <p:spPr>
          <a:xfrm>
            <a:off x="611855" y="1060208"/>
            <a:ext cx="9836435" cy="3781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Input: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altLang="zh-TW" sz="18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d,p</a:t>
            </a:r>
            <a:r>
              <a:rPr lang="en-US" altLang="zh-TW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altLang="zh-TW" sz="18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DAS,p</a:t>
            </a:r>
            <a:endParaRPr lang="en-US" altLang="zh-TW" sz="18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AutoNum type="arabicParenR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Initialize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estimated Kalman weight, error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covariance matrix, Kalman gain and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measurement noise covariance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matrix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                                                       </a:t>
            </a:r>
          </a:p>
          <a:p>
            <a:pPr algn="just">
              <a:lnSpc>
                <a:spcPct val="200000"/>
              </a:lnSpc>
            </a:pPr>
            <a:r>
              <a:rPr lang="en-US" altLang="zh-TW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where </a:t>
            </a:r>
            <a:r>
              <a:rPr lang="en-US" altLang="zh-TW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altLang="zh-TW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ρ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small positive constant</a:t>
            </a:r>
          </a:p>
          <a:p>
            <a:pPr algn="just">
              <a:lnSpc>
                <a:spcPct val="200000"/>
              </a:lnSpc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)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For each microphone, </a:t>
            </a:r>
            <a:r>
              <a:rPr lang="en-US" altLang="zh-TW" sz="1800" i="1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= 1, 2, …,</a:t>
            </a:r>
          </a:p>
          <a:p>
            <a:pPr algn="just">
              <a:lnSpc>
                <a:spcPct val="200000"/>
              </a:lnSpc>
            </a:pPr>
            <a:r>
              <a:rPr lang="en-US" altLang="zh-TW" sz="1800" kern="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              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For each instant of frame, </a:t>
            </a:r>
            <a:r>
              <a:rPr lang="en-US" altLang="zh-TW" sz="1800" i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= 1, 2, …, compute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endParaRPr lang="zh-TW" altLang="zh-TW" sz="1400" dirty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84CCD64-5BA1-4EB9-A333-4629A2BE2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980261"/>
              </p:ext>
            </p:extLst>
          </p:nvPr>
        </p:nvGraphicFramePr>
        <p:xfrm>
          <a:off x="3054479" y="2372406"/>
          <a:ext cx="6153326" cy="342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7" name="Equation" r:id="rId3" imgW="4559040" imgH="253800" progId="Equation.DSMT4">
                  <p:embed/>
                </p:oleObj>
              </mc:Choice>
              <mc:Fallback>
                <p:oleObj name="Equation" r:id="rId3" imgW="4559040" imgH="25380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F84CCD64-5BA1-4EB9-A333-4629A2BE2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4479" y="2372406"/>
                        <a:ext cx="6153326" cy="342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172CD30E-C76C-4AAC-9541-E9FDE2D77E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313166"/>
              </p:ext>
            </p:extLst>
          </p:nvPr>
        </p:nvGraphicFramePr>
        <p:xfrm>
          <a:off x="2213072" y="4751842"/>
          <a:ext cx="5715700" cy="196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Equation" r:id="rId5" imgW="3174840" imgH="1091880" progId="Equation.DSMT4">
                  <p:embed/>
                </p:oleObj>
              </mc:Choice>
              <mc:Fallback>
                <p:oleObj name="Equation" r:id="rId5" imgW="3174840" imgH="109188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172CD30E-C76C-4AAC-9541-E9FDE2D77E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3072" y="4751842"/>
                        <a:ext cx="5715700" cy="196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655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38206" y="1027997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800" b="0" dirty="0">
                <a:cs typeface="Times New Roman" panose="02020603050405020304" pitchFamily="18" charset="0"/>
              </a:rPr>
              <a:t>Motivation</a:t>
            </a:r>
          </a:p>
          <a:p>
            <a:pPr algn="l">
              <a:lnSpc>
                <a:spcPct val="120000"/>
              </a:lnSpc>
            </a:pPr>
            <a:r>
              <a:rPr lang="en-US" altLang="zh-TW" sz="2800" b="0">
                <a:cs typeface="Times New Roman" panose="02020603050405020304" pitchFamily="18" charset="0"/>
              </a:rPr>
              <a:t>Literature review</a:t>
            </a:r>
          </a:p>
          <a:p>
            <a:pPr algn="l">
              <a:lnSpc>
                <a:spcPct val="120000"/>
              </a:lnSpc>
            </a:pPr>
            <a:r>
              <a:rPr lang="en-US" altLang="zh-TW" sz="2800" b="0">
                <a:cs typeface="Times New Roman" panose="02020603050405020304" pitchFamily="18" charset="0"/>
              </a:rPr>
              <a:t>Flow chart of proposed method</a:t>
            </a:r>
          </a:p>
          <a:p>
            <a:pPr algn="l">
              <a:lnSpc>
                <a:spcPct val="120000"/>
              </a:lnSpc>
            </a:pPr>
            <a:r>
              <a:rPr lang="en-US" altLang="zh-TW" sz="2800" b="0">
                <a:cs typeface="Times New Roman" panose="02020603050405020304" pitchFamily="18" charset="0"/>
              </a:rPr>
              <a:t>Proposed </a:t>
            </a:r>
            <a:r>
              <a:rPr lang="en-US" altLang="zh-TW" sz="2800" b="0" dirty="0">
                <a:cs typeface="Times New Roman" panose="02020603050405020304" pitchFamily="18" charset="0"/>
              </a:rPr>
              <a:t>method</a:t>
            </a:r>
          </a:p>
          <a:p>
            <a:pPr>
              <a:lnSpc>
                <a:spcPct val="120000"/>
              </a:lnSpc>
            </a:pPr>
            <a:r>
              <a:rPr lang="en-US" altLang="zh-TW" sz="2800" b="0">
                <a:cs typeface="Times New Roman" panose="02020603050405020304" pitchFamily="18" charset="0"/>
              </a:rPr>
              <a:t>Simulations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800" b="0">
                <a:cs typeface="Times New Roman" panose="02020603050405020304" pitchFamily="18" charset="0"/>
              </a:rPr>
              <a:t>Summary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800" b="0" dirty="0">
                <a:cs typeface="Times New Roman" panose="02020603050405020304" pitchFamily="18" charset="0"/>
              </a:rPr>
              <a:t>Future work</a:t>
            </a:r>
          </a:p>
          <a:p>
            <a:pPr>
              <a:lnSpc>
                <a:spcPct val="120000"/>
              </a:lnSpc>
            </a:pPr>
            <a:r>
              <a:rPr lang="en-US" altLang="zh-TW" sz="2800" b="0">
                <a:cs typeface="Times New Roman" panose="02020603050405020304" pitchFamily="18" charset="0"/>
              </a:rPr>
              <a:t>References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CD4945-AE81-415A-B2EA-47242B2EEB9E}"/>
              </a:ext>
            </a:extLst>
          </p:cNvPr>
          <p:cNvGrpSpPr/>
          <p:nvPr/>
        </p:nvGrpSpPr>
        <p:grpSpPr>
          <a:xfrm>
            <a:off x="5109711" y="2967737"/>
            <a:ext cx="5096775" cy="4051301"/>
            <a:chOff x="4907213" y="2914319"/>
            <a:chExt cx="5096775" cy="40513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1E55A08-5D98-4D70-B45F-37AF15F2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7213" y="3143039"/>
              <a:ext cx="5096775" cy="382258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6CFAF87-0BEA-47D1-A042-B1FDB2CC66F0}"/>
                </a:ext>
              </a:extLst>
            </p:cNvPr>
            <p:cNvSpPr txBox="1"/>
            <p:nvPr/>
          </p:nvSpPr>
          <p:spPr>
            <a:xfrm>
              <a:off x="7339352" y="2914319"/>
              <a:ext cx="4595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altLang="zh-TW" sz="2400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</a:t>
              </a:r>
              <a:endParaRPr lang="zh-TW" altLang="en-US"/>
            </a:p>
          </p:txBody>
        </p:sp>
      </p:grp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967472"/>
              </p:ext>
            </p:extLst>
          </p:nvPr>
        </p:nvGraphicFramePr>
        <p:xfrm>
          <a:off x="689412" y="1003888"/>
          <a:ext cx="4092783" cy="601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Equation" r:id="rId4" imgW="2781000" imgH="4089240" progId="Equation.DSMT4">
                  <p:embed/>
                </p:oleObj>
              </mc:Choice>
              <mc:Fallback>
                <p:oleObj name="Equation" r:id="rId4" imgW="2781000" imgH="4089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412" y="1003888"/>
                        <a:ext cx="4092783" cy="601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9FC5D71C-E2D5-4371-914B-FE2666631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932" y="662294"/>
            <a:ext cx="4390333" cy="2130141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ED1A3CB-1018-4747-A282-84FF893366C7}"/>
              </a:ext>
            </a:extLst>
          </p:cNvPr>
          <p:cNvSpPr/>
          <p:nvPr/>
        </p:nvSpPr>
        <p:spPr>
          <a:xfrm>
            <a:off x="8190524" y="2128573"/>
            <a:ext cx="944146" cy="6356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Parameters optimization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29B43-F79D-4BF1-873A-DEE25F5A81EC}"/>
              </a:ext>
            </a:extLst>
          </p:cNvPr>
          <p:cNvSpPr txBox="1"/>
          <p:nvPr/>
        </p:nvSpPr>
        <p:spPr>
          <a:xfrm>
            <a:off x="-200965" y="1225574"/>
            <a:ext cx="99794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 algn="just"/>
            <a:r>
              <a:rPr lang="en-US" altLang="zh-TW"/>
              <a:t>Particle swarm optimization (PSO)</a:t>
            </a:r>
          </a:p>
          <a:p>
            <a:pPr lvl="2" algn="just"/>
            <a:endParaRPr lang="en-US" altLang="zh-TW"/>
          </a:p>
          <a:p>
            <a:pPr lvl="2" algn="just"/>
            <a:r>
              <a:rPr lang="en-US" altLang="zh-TW"/>
              <a:t>A novel hybrid PSO algorithm using an adaptive strategy (ASPSO)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A20167-DB96-4A0B-A457-31A9EB56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7" y="3638065"/>
            <a:ext cx="5974546" cy="2898784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D29AB58-75C5-4954-AAC6-A53F71B15171}"/>
              </a:ext>
            </a:extLst>
          </p:cNvPr>
          <p:cNvSpPr/>
          <p:nvPr/>
        </p:nvSpPr>
        <p:spPr>
          <a:xfrm>
            <a:off x="7203232" y="4413380"/>
            <a:ext cx="1130741" cy="67407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41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PSO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6C49D547-7097-4624-8195-D54133E54CBA}"/>
              </a:ext>
            </a:extLst>
          </p:cNvPr>
          <p:cNvGrpSpPr/>
          <p:nvPr/>
        </p:nvGrpSpPr>
        <p:grpSpPr>
          <a:xfrm>
            <a:off x="2384345" y="1486085"/>
            <a:ext cx="7479751" cy="4269160"/>
            <a:chOff x="2486981" y="1532738"/>
            <a:chExt cx="7479751" cy="4269160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039F5EF-E094-4B3B-B8D3-8F48BF8826FF}"/>
                </a:ext>
              </a:extLst>
            </p:cNvPr>
            <p:cNvGrpSpPr/>
            <p:nvPr/>
          </p:nvGrpSpPr>
          <p:grpSpPr>
            <a:xfrm>
              <a:off x="2884456" y="1532738"/>
              <a:ext cx="7082276" cy="3685621"/>
              <a:chOff x="3926634" y="1182785"/>
              <a:chExt cx="5584124" cy="3343779"/>
            </a:xfrm>
          </p:grpSpPr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0F69A81-3994-4F2E-A2A5-5F672B0D8142}"/>
                  </a:ext>
                </a:extLst>
              </p:cNvPr>
              <p:cNvSpPr txBox="1"/>
              <p:nvPr/>
            </p:nvSpPr>
            <p:spPr>
              <a:xfrm>
                <a:off x="3926634" y="1182785"/>
                <a:ext cx="2267338" cy="4746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Randomly initialize particle locations </a:t>
                </a:r>
                <a:r>
                  <a:rPr lang="en-US" altLang="zh-TW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velocities </a:t>
                </a:r>
                <a:r>
                  <a:rPr lang="en-US" altLang="zh-TW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TW" altLang="en-US" sz="1400" i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F49112B-0305-446C-BCD3-02883620D32F}"/>
                  </a:ext>
                </a:extLst>
              </p:cNvPr>
              <p:cNvSpPr txBox="1"/>
              <p:nvPr/>
            </p:nvSpPr>
            <p:spPr>
              <a:xfrm>
                <a:off x="3937519" y="2095257"/>
                <a:ext cx="2267338" cy="2792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fitness of particle</a:t>
                </a:r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819094B-B31D-4CC3-AA7A-AB1CA94476E2}"/>
                  </a:ext>
                </a:extLst>
              </p:cNvPr>
              <p:cNvSpPr txBox="1"/>
              <p:nvPr/>
            </p:nvSpPr>
            <p:spPr>
              <a:xfrm>
                <a:off x="3937519" y="2840943"/>
                <a:ext cx="2267338" cy="2792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pbest gbest</a:t>
                </a:r>
                <a:endParaRPr lang="zh-TW" alt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740B5-49F0-41D6-8236-E4C5C78F6110}"/>
                  </a:ext>
                </a:extLst>
              </p:cNvPr>
              <p:cNvSpPr txBox="1"/>
              <p:nvPr/>
            </p:nvSpPr>
            <p:spPr>
              <a:xfrm>
                <a:off x="6673630" y="3943194"/>
                <a:ext cx="448386" cy="370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Yes</a:t>
                </a:r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BD84D1-8476-4C92-89A1-E6503631A23E}"/>
                  </a:ext>
                </a:extLst>
              </p:cNvPr>
              <p:cNvSpPr txBox="1"/>
              <p:nvPr/>
            </p:nvSpPr>
            <p:spPr>
              <a:xfrm>
                <a:off x="7243420" y="3714172"/>
                <a:ext cx="2267338" cy="2792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 gbest </a:t>
                </a: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737071-86DA-4BB0-8EDC-EA6ED7E5B5B6}"/>
                  </a:ext>
                </a:extLst>
              </p:cNvPr>
              <p:cNvSpPr txBox="1"/>
              <p:nvPr/>
            </p:nvSpPr>
            <p:spPr>
              <a:xfrm>
                <a:off x="4553828" y="4156177"/>
                <a:ext cx="399648" cy="370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</a:t>
                </a:r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6DBCD08A-5246-49BE-A611-FEFA42B8D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1188" y="3148720"/>
                <a:ext cx="1" cy="3892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EDF5FDFF-0EB5-47CD-B265-2B0DD8C0E8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1188" y="2403034"/>
                <a:ext cx="0" cy="3892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709B8C03-298F-43DE-89BB-0497B06AE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0303" y="1706005"/>
                <a:ext cx="0" cy="3892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18BA4039-0652-409F-B86C-B5E428D2B7FF}"/>
                </a:ext>
              </a:extLst>
            </p:cNvPr>
            <p:cNvSpPr/>
            <p:nvPr/>
          </p:nvSpPr>
          <p:spPr>
            <a:xfrm>
              <a:off x="2486981" y="4160166"/>
              <a:ext cx="3720607" cy="633276"/>
            </a:xfrm>
            <a:prstGeom prst="diamond">
              <a:avLst/>
            </a:prstGeom>
            <a:noFill/>
            <a:ln w="1524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Stopping criteia met?</a:t>
              </a:r>
              <a:endPara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F85CBAA8-CD1B-4A9E-A1BF-0118A65E0441}"/>
                </a:ext>
              </a:extLst>
            </p:cNvPr>
            <p:cNvCxnSpPr>
              <a:cxnSpLocks/>
            </p:cNvCxnSpPr>
            <p:nvPr/>
          </p:nvCxnSpPr>
          <p:spPr>
            <a:xfrm>
              <a:off x="6242455" y="4476804"/>
              <a:ext cx="8486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4CA78371-DEFC-42F2-A6EC-632892C5B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0253" y="4779477"/>
              <a:ext cx="1" cy="48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F7EE7C9-3011-4356-B60D-2F689BF405CA}"/>
                </a:ext>
              </a:extLst>
            </p:cNvPr>
            <p:cNvSpPr txBox="1"/>
            <p:nvPr/>
          </p:nvSpPr>
          <p:spPr>
            <a:xfrm>
              <a:off x="2946635" y="5278678"/>
              <a:ext cx="2875637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particle velocities and locations</a:t>
              </a:r>
            </a:p>
          </p:txBody>
        </p:sp>
        <p:cxnSp>
          <p:nvCxnSpPr>
            <p:cNvPr id="30" name="接點: 肘形 29">
              <a:extLst>
                <a:ext uri="{FF2B5EF4-FFF2-40B4-BE49-F238E27FC236}">
                  <a16:creationId xmlns:a16="http://schemas.microsoft.com/office/drawing/2014/main" id="{C8BF33A3-CBEF-4136-AEB5-9D4184A254C2}"/>
                </a:ext>
              </a:extLst>
            </p:cNvPr>
            <p:cNvCxnSpPr>
              <a:stCxn id="28" idx="1"/>
              <a:endCxn id="11" idx="1"/>
            </p:cNvCxnSpPr>
            <p:nvPr/>
          </p:nvCxnSpPr>
          <p:spPr>
            <a:xfrm rot="10800000">
              <a:off x="2898261" y="2692384"/>
              <a:ext cx="48374" cy="2847905"/>
            </a:xfrm>
            <a:prstGeom prst="bentConnector3">
              <a:avLst>
                <a:gd name="adj1" fmla="val 196133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PSO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222010"/>
              </p:ext>
            </p:extLst>
          </p:nvPr>
        </p:nvGraphicFramePr>
        <p:xfrm>
          <a:off x="739386" y="1192828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9386" y="1192828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ASPSO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A45D62-01C5-44BB-B857-7871040E22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1775" y="1004318"/>
            <a:ext cx="7927579" cy="572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ASPSO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5" y="1060190"/>
            <a:ext cx="583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05159"/>
              </p:ext>
            </p:extLst>
          </p:nvPr>
        </p:nvGraphicFramePr>
        <p:xfrm>
          <a:off x="1696934" y="1907454"/>
          <a:ext cx="4745253" cy="1265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1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6934" y="1907454"/>
                        <a:ext cx="4745253" cy="1265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654030"/>
              </p:ext>
            </p:extLst>
          </p:nvPr>
        </p:nvGraphicFramePr>
        <p:xfrm>
          <a:off x="1696934" y="4315675"/>
          <a:ext cx="8196828" cy="2496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72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6934" y="4315675"/>
                        <a:ext cx="8196828" cy="2496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ASPSO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1424579" y="1037767"/>
            <a:ext cx="583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1424579" y="3968601"/>
            <a:ext cx="5831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643442"/>
              </p:ext>
            </p:extLst>
          </p:nvPr>
        </p:nvGraphicFramePr>
        <p:xfrm>
          <a:off x="2425571" y="1609193"/>
          <a:ext cx="5345315" cy="224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5571" y="1609193"/>
                        <a:ext cx="5345315" cy="2249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15560"/>
              </p:ext>
            </p:extLst>
          </p:nvPr>
        </p:nvGraphicFramePr>
        <p:xfrm>
          <a:off x="2425571" y="4807141"/>
          <a:ext cx="7402231" cy="175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5571" y="4807141"/>
                        <a:ext cx="7402231" cy="1753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MINT dereverberation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85B4BC2-7C26-46D1-B9B2-3521D395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14" y="617106"/>
            <a:ext cx="4189776" cy="2032833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1186389-E7E5-4143-9978-3B7BE6E4BF25}"/>
              </a:ext>
            </a:extLst>
          </p:cNvPr>
          <p:cNvSpPr/>
          <p:nvPr/>
        </p:nvSpPr>
        <p:spPr>
          <a:xfrm>
            <a:off x="7451268" y="2094561"/>
            <a:ext cx="964762" cy="427472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7B2B501-6A3F-474D-8F9A-C5DCDE7397E0}"/>
              </a:ext>
            </a:extLst>
          </p:cNvPr>
          <p:cNvSpPr/>
          <p:nvPr/>
        </p:nvSpPr>
        <p:spPr>
          <a:xfrm>
            <a:off x="3228290" y="3049995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a</a:t>
            </a:r>
            <a:r>
              <a:rPr lang="en-US" altLang="zh-TW" sz="2000" i="1" baseline="30000">
                <a:solidFill>
                  <a:schemeClr val="tx1"/>
                </a:solidFill>
              </a:rPr>
              <a:t>1</a:t>
            </a:r>
            <a:r>
              <a:rPr lang="en-US" altLang="zh-TW" sz="2000">
                <a:solidFill>
                  <a:schemeClr val="tx1"/>
                </a:solidFill>
              </a:rPr>
              <a:t>(</a:t>
            </a:r>
            <a:r>
              <a:rPr lang="en-US" altLang="zh-TW" sz="2000" i="1">
                <a:solidFill>
                  <a:schemeClr val="tx1"/>
                </a:solidFill>
              </a:rPr>
              <a:t>z</a:t>
            </a:r>
            <a:r>
              <a:rPr lang="en-US" altLang="zh-TW" sz="2000">
                <a:solidFill>
                  <a:schemeClr val="tx1"/>
                </a:solidFill>
              </a:rPr>
              <a:t>)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35ACF72-86F3-40D6-8335-4370A45A86A5}"/>
              </a:ext>
            </a:extLst>
          </p:cNvPr>
          <p:cNvSpPr/>
          <p:nvPr/>
        </p:nvSpPr>
        <p:spPr>
          <a:xfrm>
            <a:off x="3228290" y="6124390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a</a:t>
            </a:r>
            <a:r>
              <a:rPr lang="en-US" altLang="zh-TW" sz="2000" i="1" baseline="30000">
                <a:solidFill>
                  <a:schemeClr val="tx1"/>
                </a:solidFill>
              </a:rPr>
              <a:t>M</a:t>
            </a:r>
            <a:r>
              <a:rPr lang="en-US" altLang="zh-TW" sz="2000">
                <a:solidFill>
                  <a:schemeClr val="tx1"/>
                </a:solidFill>
              </a:rPr>
              <a:t>(</a:t>
            </a:r>
            <a:r>
              <a:rPr lang="en-US" altLang="zh-TW" sz="2000" i="1">
                <a:solidFill>
                  <a:schemeClr val="tx1"/>
                </a:solidFill>
              </a:rPr>
              <a:t>z</a:t>
            </a:r>
            <a:r>
              <a:rPr lang="en-US" altLang="zh-TW" sz="2000">
                <a:solidFill>
                  <a:schemeClr val="tx1"/>
                </a:solidFill>
              </a:rPr>
              <a:t>)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EC4D8C-5D78-4FAC-852E-75EBD2CCED72}"/>
              </a:ext>
            </a:extLst>
          </p:cNvPr>
          <p:cNvSpPr txBox="1"/>
          <p:nvPr/>
        </p:nvSpPr>
        <p:spPr>
          <a:xfrm>
            <a:off x="1428349" y="4126763"/>
            <a:ext cx="59503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E62C5D1-E2A0-4985-8BB0-CFD9D12B18E9}"/>
              </a:ext>
            </a:extLst>
          </p:cNvPr>
          <p:cNvSpPr/>
          <p:nvPr/>
        </p:nvSpPr>
        <p:spPr>
          <a:xfrm>
            <a:off x="3228290" y="4047604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a</a:t>
            </a:r>
            <a:r>
              <a:rPr lang="en-US" altLang="zh-TW" sz="2000" i="1" baseline="30000">
                <a:solidFill>
                  <a:schemeClr val="tx1"/>
                </a:solidFill>
              </a:rPr>
              <a:t>2</a:t>
            </a:r>
            <a:r>
              <a:rPr lang="en-US" altLang="zh-TW" sz="2000">
                <a:solidFill>
                  <a:schemeClr val="tx1"/>
                </a:solidFill>
              </a:rPr>
              <a:t>(</a:t>
            </a:r>
            <a:r>
              <a:rPr lang="en-US" altLang="zh-TW" sz="2000" i="1">
                <a:solidFill>
                  <a:schemeClr val="tx1"/>
                </a:solidFill>
              </a:rPr>
              <a:t>z</a:t>
            </a:r>
            <a:r>
              <a:rPr lang="en-US" altLang="zh-TW" sz="2000">
                <a:solidFill>
                  <a:schemeClr val="tx1"/>
                </a:solidFill>
              </a:rPr>
              <a:t>)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4CBF06-A2B5-493A-8B5D-27EAD4B10EB4}"/>
              </a:ext>
            </a:extLst>
          </p:cNvPr>
          <p:cNvSpPr txBox="1"/>
          <p:nvPr/>
        </p:nvSpPr>
        <p:spPr>
          <a:xfrm>
            <a:off x="3602283" y="4948505"/>
            <a:ext cx="250390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1DD8065-B8EB-4693-9089-0DE1E8473114}"/>
              </a:ext>
            </a:extLst>
          </p:cNvPr>
          <p:cNvCxnSpPr/>
          <p:nvPr/>
        </p:nvCxnSpPr>
        <p:spPr>
          <a:xfrm>
            <a:off x="1306194" y="4644664"/>
            <a:ext cx="94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31A180-6544-4068-BF3E-0F579BB9B9F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251734" y="3432550"/>
            <a:ext cx="976556" cy="121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127D9DB-DE47-4006-B51F-29F81FA0677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251734" y="4644664"/>
            <a:ext cx="976556" cy="18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0C67FAD-9A66-467E-8F11-218C76A2A7C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251734" y="4430159"/>
            <a:ext cx="976556" cy="22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E79F7A4-223F-4346-9602-977563C95A60}"/>
              </a:ext>
            </a:extLst>
          </p:cNvPr>
          <p:cNvSpPr/>
          <p:nvPr/>
        </p:nvSpPr>
        <p:spPr>
          <a:xfrm>
            <a:off x="5260138" y="3049995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w</a:t>
            </a:r>
            <a:r>
              <a:rPr lang="en-US" altLang="zh-TW" sz="2000" i="1" baseline="30000">
                <a:solidFill>
                  <a:schemeClr val="tx1"/>
                </a:solidFill>
              </a:rPr>
              <a:t>1</a:t>
            </a:r>
            <a:r>
              <a:rPr lang="en-US" altLang="zh-TW" sz="2000">
                <a:solidFill>
                  <a:schemeClr val="tx1"/>
                </a:solidFill>
              </a:rPr>
              <a:t>(</a:t>
            </a:r>
            <a:r>
              <a:rPr lang="en-US" altLang="zh-TW" sz="2000" i="1">
                <a:solidFill>
                  <a:schemeClr val="tx1"/>
                </a:solidFill>
              </a:rPr>
              <a:t>z</a:t>
            </a:r>
            <a:r>
              <a:rPr lang="en-US" altLang="zh-TW" sz="2000">
                <a:solidFill>
                  <a:schemeClr val="tx1"/>
                </a:solidFill>
              </a:rPr>
              <a:t>)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FD2F530-0191-4588-8F13-0376A9689B22}"/>
              </a:ext>
            </a:extLst>
          </p:cNvPr>
          <p:cNvSpPr/>
          <p:nvPr/>
        </p:nvSpPr>
        <p:spPr>
          <a:xfrm>
            <a:off x="5260138" y="6124390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w</a:t>
            </a:r>
            <a:r>
              <a:rPr lang="en-US" altLang="zh-TW" sz="2000" i="1" baseline="30000">
                <a:solidFill>
                  <a:schemeClr val="tx1"/>
                </a:solidFill>
              </a:rPr>
              <a:t>M</a:t>
            </a:r>
            <a:r>
              <a:rPr lang="en-US" altLang="zh-TW" sz="2000">
                <a:solidFill>
                  <a:schemeClr val="tx1"/>
                </a:solidFill>
              </a:rPr>
              <a:t>(</a:t>
            </a:r>
            <a:r>
              <a:rPr lang="en-US" altLang="zh-TW" sz="2000" i="1">
                <a:solidFill>
                  <a:schemeClr val="tx1"/>
                </a:solidFill>
              </a:rPr>
              <a:t>z</a:t>
            </a:r>
            <a:r>
              <a:rPr lang="en-US" altLang="zh-TW" sz="2000">
                <a:solidFill>
                  <a:schemeClr val="tx1"/>
                </a:solidFill>
              </a:rPr>
              <a:t>)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7963823-AEF3-4666-833B-AD45459B0537}"/>
              </a:ext>
            </a:extLst>
          </p:cNvPr>
          <p:cNvSpPr/>
          <p:nvPr/>
        </p:nvSpPr>
        <p:spPr>
          <a:xfrm>
            <a:off x="5260138" y="4047604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w</a:t>
            </a:r>
            <a:r>
              <a:rPr lang="en-US" altLang="zh-TW" sz="2000" i="1" baseline="30000">
                <a:solidFill>
                  <a:schemeClr val="tx1"/>
                </a:solidFill>
              </a:rPr>
              <a:t>2</a:t>
            </a:r>
            <a:r>
              <a:rPr lang="en-US" altLang="zh-TW" sz="2000">
                <a:solidFill>
                  <a:schemeClr val="tx1"/>
                </a:solidFill>
              </a:rPr>
              <a:t>(</a:t>
            </a:r>
            <a:r>
              <a:rPr lang="en-US" altLang="zh-TW" sz="2000" i="1">
                <a:solidFill>
                  <a:schemeClr val="tx1"/>
                </a:solidFill>
              </a:rPr>
              <a:t>z</a:t>
            </a:r>
            <a:r>
              <a:rPr lang="en-US" altLang="zh-TW" sz="2000">
                <a:solidFill>
                  <a:schemeClr val="tx1"/>
                </a:solidFill>
              </a:rPr>
              <a:t>)</a:t>
            </a:r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1FFB59-D53A-4720-84FE-E18065F5DE22}"/>
              </a:ext>
            </a:extLst>
          </p:cNvPr>
          <p:cNvSpPr txBox="1"/>
          <p:nvPr/>
        </p:nvSpPr>
        <p:spPr>
          <a:xfrm>
            <a:off x="5634131" y="4948505"/>
            <a:ext cx="250390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0837DE0-F37B-48F5-B0A8-C689EE50157C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4226666" y="3432550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15F0C74-6CF6-4CD8-A292-EF336EB4C564}"/>
              </a:ext>
            </a:extLst>
          </p:cNvPr>
          <p:cNvCxnSpPr/>
          <p:nvPr/>
        </p:nvCxnSpPr>
        <p:spPr>
          <a:xfrm>
            <a:off x="4226666" y="6506945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8B2E3FC-ECF8-4EA0-8D5B-C6912DDC999B}"/>
              </a:ext>
            </a:extLst>
          </p:cNvPr>
          <p:cNvCxnSpPr/>
          <p:nvPr/>
        </p:nvCxnSpPr>
        <p:spPr>
          <a:xfrm>
            <a:off x="4226666" y="4430159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F771C67-BFE3-4E21-93A2-E4D28A0F446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258514" y="3432550"/>
            <a:ext cx="1656697" cy="99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166B186-5DE8-406B-875B-CF883A9184C9}"/>
              </a:ext>
            </a:extLst>
          </p:cNvPr>
          <p:cNvCxnSpPr>
            <a:stCxn id="36" idx="3"/>
          </p:cNvCxnSpPr>
          <p:nvPr/>
        </p:nvCxnSpPr>
        <p:spPr>
          <a:xfrm>
            <a:off x="6258514" y="4430159"/>
            <a:ext cx="1656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555C9DA0-C474-4846-B28B-F8B4642B9A67}"/>
              </a:ext>
            </a:extLst>
          </p:cNvPr>
          <p:cNvCxnSpPr>
            <a:stCxn id="35" idx="3"/>
          </p:cNvCxnSpPr>
          <p:nvPr/>
        </p:nvCxnSpPr>
        <p:spPr>
          <a:xfrm flipV="1">
            <a:off x="6258514" y="4430159"/>
            <a:ext cx="1656697" cy="207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7ECB1FE-9379-4D1F-85A6-F9CC1AE6C959}"/>
              </a:ext>
            </a:extLst>
          </p:cNvPr>
          <p:cNvCxnSpPr/>
          <p:nvPr/>
        </p:nvCxnSpPr>
        <p:spPr>
          <a:xfrm>
            <a:off x="7915211" y="4430159"/>
            <a:ext cx="118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/>
              <p:nvPr/>
            </p:nvSpPr>
            <p:spPr>
              <a:xfrm>
                <a:off x="8209529" y="3940848"/>
                <a:ext cx="40810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20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2000"/>
              </a:p>
            </p:txBody>
          </p:sp>
        </mc:Choice>
        <mc:Fallback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529" y="3940848"/>
                <a:ext cx="408107" cy="400110"/>
              </a:xfrm>
              <a:prstGeom prst="rect">
                <a:avLst/>
              </a:prstGeom>
              <a:blipFill>
                <a:blip r:embed="rId3"/>
                <a:stretch>
                  <a:fillRect t="-6061" r="-70149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62652AF-2488-43E4-BBC9-37B4E466295B}"/>
              </a:ext>
            </a:extLst>
          </p:cNvPr>
          <p:cNvSpPr/>
          <p:nvPr/>
        </p:nvSpPr>
        <p:spPr>
          <a:xfrm>
            <a:off x="3064500" y="2879832"/>
            <a:ext cx="1329423" cy="413734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6186CA-547C-4FBB-8171-494332FBD4D2}"/>
              </a:ext>
            </a:extLst>
          </p:cNvPr>
          <p:cNvSpPr txBox="1"/>
          <p:nvPr/>
        </p:nvSpPr>
        <p:spPr>
          <a:xfrm>
            <a:off x="2529810" y="2372470"/>
            <a:ext cx="239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field in a room</a:t>
            </a:r>
            <a:endParaRPr lang="zh-TW" altLang="en-US" sz="20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95A7CA9-D614-4A44-B577-122C5D3A8706}"/>
              </a:ext>
            </a:extLst>
          </p:cNvPr>
          <p:cNvSpPr txBox="1"/>
          <p:nvPr/>
        </p:nvSpPr>
        <p:spPr>
          <a:xfrm>
            <a:off x="4487830" y="2922319"/>
            <a:ext cx="718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y</a:t>
            </a:r>
            <a:r>
              <a:rPr lang="en-US" altLang="zh-TW" sz="2000" i="1" baseline="30000">
                <a:solidFill>
                  <a:schemeClr val="tx1"/>
                </a:solidFill>
              </a:rPr>
              <a:t>1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EEA6FFD-9CA2-44AF-89CC-11D3C0B00A74}"/>
              </a:ext>
            </a:extLst>
          </p:cNvPr>
          <p:cNvSpPr txBox="1"/>
          <p:nvPr/>
        </p:nvSpPr>
        <p:spPr>
          <a:xfrm>
            <a:off x="4448889" y="4038607"/>
            <a:ext cx="718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y</a:t>
            </a:r>
            <a:r>
              <a:rPr lang="en-US" altLang="zh-TW" sz="2000" i="1" baseline="30000">
                <a:solidFill>
                  <a:schemeClr val="tx1"/>
                </a:solidFill>
              </a:rPr>
              <a:t>2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569BE9B-CC95-4047-BA0E-41A34AA366A9}"/>
              </a:ext>
            </a:extLst>
          </p:cNvPr>
          <p:cNvSpPr txBox="1"/>
          <p:nvPr/>
        </p:nvSpPr>
        <p:spPr>
          <a:xfrm>
            <a:off x="4460507" y="6066596"/>
            <a:ext cx="7188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i="1">
                <a:solidFill>
                  <a:schemeClr val="tx1"/>
                </a:solidFill>
              </a:rPr>
              <a:t>y</a:t>
            </a:r>
            <a:r>
              <a:rPr lang="en-US" altLang="zh-TW" sz="2000" i="1" baseline="30000"/>
              <a:t>M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MINT dereverberation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51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Summary of 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55C2EB1-0FDB-4C3D-A7CD-6CA7B16E2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990" y="1002146"/>
                <a:ext cx="9534525" cy="55569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 algn="just" defTabSz="914400">
                  <a:lnSpc>
                    <a:spcPct val="200000"/>
                  </a:lnSpc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1: Acquire the microphone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delay it to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2: Do WPE followed by DAS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obtaining </a:t>
                </a:r>
                <a:r>
                  <a:rPr kumimoji="0" lang="en-US" altLang="zh-TW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kumimoji="0" lang="en-US" altLang="zh-TW" sz="2000" b="0" i="1" u="none" strike="noStrike" cap="none" normalizeH="0" baseline="-3000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DAS,p</a:t>
                </a:r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3: Estimate the CTF coefficients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via one of the algorithms below</a:t>
                </a:r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 defTabSz="914400">
                  <a:lnSpc>
                    <a:spcPct val="200000"/>
                  </a:lnSpc>
                  <a:buFontTx/>
                  <a:buChar char="•"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Algorithm 2 CTF estimation using Wiener filtering</a:t>
                </a:r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 defTabSz="914400">
                  <a:lnSpc>
                    <a:spcPct val="200000"/>
                  </a:lnSpc>
                  <a:buFontTx/>
                  <a:buChar char="•"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Algorithm 3</a:t>
                </a: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CTF estimation using RLS</a:t>
                </a:r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 defTabSz="914400">
                  <a:lnSpc>
                    <a:spcPct val="200000"/>
                  </a:lnSpc>
                  <a:buFontTx/>
                  <a:buChar char="•"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Algorithm 4</a:t>
                </a: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CTF estimation using </a:t>
                </a: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stationary Kalman adaptive filtering</a:t>
                </a:r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just" defTabSz="914400">
                  <a:lnSpc>
                    <a:spcPct val="200000"/>
                  </a:lnSpc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4: Do page.15 to obtain estimated RIRs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20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0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or ATFs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kumimoji="0" lang="en-US" altLang="zh-TW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5: Filter parameters optimization through PSO or ASPSO.</a:t>
                </a:r>
              </a:p>
              <a:p>
                <a:pPr marL="0" marR="0" lvl="0" indent="0" algn="just" defTabSz="914400" rtl="0" eaLnBrk="0" fontAlgn="base" latinLnBrk="0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Step 6: Applications: MINT for dereverberation, etc.</a:t>
                </a:r>
                <a:r>
                  <a:rPr kumimoji="0" lang="en-US" altLang="zh-TW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55C2EB1-0FDB-4C3D-A7CD-6CA7B16E2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990" y="1002146"/>
                <a:ext cx="9534525" cy="5556970"/>
              </a:xfrm>
              <a:prstGeom prst="rect">
                <a:avLst/>
              </a:prstGeom>
              <a:blipFill>
                <a:blip r:embed="rId2"/>
                <a:stretch>
                  <a:fillRect l="-639" b="-15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31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0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20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0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v.s. Relative </a:t>
            </a: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20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0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200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00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convolutive transfer function  (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312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312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20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51527"/>
              <a:ext cx="164974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v.s. State-of-the-art BSI </a:t>
            </a:r>
            <a:r>
              <a:rPr lang="en-US" altLang="zh-TW"/>
              <a:t>(</a:t>
            </a:r>
            <a:r>
              <a:rPr lang="en-US" altLang="zh-TW">
                <a:solidFill>
                  <a:srgbClr val="FF0000"/>
                </a:solidFill>
              </a:rPr>
              <a:t>short RIR</a:t>
            </a:r>
            <a:r>
              <a:rPr lang="en-US" altLang="zh-TW"/>
              <a:t>)</a:t>
            </a:r>
          </a:p>
          <a:p>
            <a:pPr lvl="2"/>
            <a:endParaRPr lang="en-US" altLang="zh-TW"/>
          </a:p>
          <a:p>
            <a:pPr lvl="2"/>
            <a:r>
              <a:rPr lang="en-US" altLang="zh-TW"/>
              <a:t>Without Parameters Optimization (</a:t>
            </a:r>
            <a:r>
              <a:rPr lang="en-US" altLang="zh-TW">
                <a:solidFill>
                  <a:srgbClr val="FF0000"/>
                </a:solidFill>
              </a:rPr>
              <a:t>long RIR</a:t>
            </a:r>
            <a:r>
              <a:rPr lang="en-US" altLang="zh-TW"/>
              <a:t>)</a:t>
            </a:r>
          </a:p>
          <a:p>
            <a:pPr marL="1043056" lvl="2" indent="0">
              <a:buNone/>
            </a:pPr>
            <a:endParaRPr lang="en-US" altLang="zh-TW"/>
          </a:p>
          <a:p>
            <a:pPr lvl="2"/>
            <a:r>
              <a:rPr lang="en-US" altLang="zh-TW"/>
              <a:t>With Parameters Optimization (</a:t>
            </a:r>
            <a:r>
              <a:rPr lang="en-US" altLang="zh-TW">
                <a:solidFill>
                  <a:srgbClr val="FF0000"/>
                </a:solidFill>
              </a:rPr>
              <a:t>long RIR</a:t>
            </a:r>
            <a:r>
              <a:rPr lang="en-US" altLang="zh-TW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6354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v.s. State-of-the-art BSI </a:t>
            </a:r>
            <a:r>
              <a:rPr lang="en-US" altLang="zh-TW"/>
              <a:t>(</a:t>
            </a:r>
            <a:r>
              <a:rPr lang="en-US" altLang="zh-TW">
                <a:solidFill>
                  <a:srgbClr val="FF0000"/>
                </a:solidFill>
              </a:rPr>
              <a:t>short RIR</a:t>
            </a:r>
            <a:r>
              <a:rPr lang="en-US" altLang="zh-TW"/>
              <a:t>)</a:t>
            </a:r>
          </a:p>
          <a:p>
            <a:pPr lvl="2"/>
            <a:endParaRPr lang="en-US" altLang="zh-TW"/>
          </a:p>
          <a:p>
            <a:pPr lvl="2"/>
            <a:r>
              <a:rPr lang="en-US" altLang="zh-TW">
                <a:solidFill>
                  <a:schemeClr val="bg2">
                    <a:lumMod val="90000"/>
                  </a:schemeClr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>
              <a:solidFill>
                <a:schemeClr val="bg2">
                  <a:lumMod val="90000"/>
                </a:schemeClr>
              </a:solidFill>
            </a:endParaRPr>
          </a:p>
          <a:p>
            <a:pPr lvl="2"/>
            <a:r>
              <a:rPr lang="en-US" altLang="zh-TW">
                <a:solidFill>
                  <a:schemeClr val="bg2">
                    <a:lumMod val="90000"/>
                  </a:schemeClr>
                </a:solidFill>
              </a:rPr>
              <a:t>With Parameters Optimization (long RIR)</a:t>
            </a:r>
          </a:p>
        </p:txBody>
      </p:sp>
    </p:spTree>
    <p:extLst>
      <p:ext uri="{BB962C8B-B14F-4D97-AF65-F5344CB8AC3E}">
        <p14:creationId xmlns:p14="http://schemas.microsoft.com/office/powerpoint/2010/main" val="3269411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v.s. State-of-the-art BSI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0.03m (3cm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)*0.03 = 0.15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0.3m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0.009s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(9ms)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64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window (4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Room Impulse </a:t>
                </a:r>
                <a:r>
                  <a:rPr lang="en-US" altLang="zh-TW" sz="20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Response Generator</a:t>
                </a: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blipFill>
                <a:blip r:embed="rId2"/>
                <a:stretch>
                  <a:fillRect l="-621"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DF1BF93E-FFD7-470C-8DE7-C213B568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80" y="941100"/>
            <a:ext cx="4612518" cy="34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095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v.s. State-of-the-art BSI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6978349" y="6268125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filter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4F245-BF6E-495A-9285-1BE58741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8" y="2561215"/>
            <a:ext cx="4800000" cy="36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7B239B-2DAA-402B-84F8-532BAFC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12" y="2561215"/>
            <a:ext cx="4800000" cy="36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EDC304-64B8-42DB-8E94-36592E5BBD6A}"/>
              </a:ext>
            </a:extLst>
          </p:cNvPr>
          <p:cNvSpPr txBox="1"/>
          <p:nvPr/>
        </p:nvSpPr>
        <p:spPr>
          <a:xfrm>
            <a:off x="2321345" y="6268125"/>
            <a:ext cx="110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TAEDA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BA153CE-1D11-4786-AC22-5F0E39E9C0E7}"/>
              </a:ext>
            </a:extLst>
          </p:cNvPr>
          <p:cNvGrpSpPr/>
          <p:nvPr/>
        </p:nvGrpSpPr>
        <p:grpSpPr>
          <a:xfrm>
            <a:off x="2860661" y="903781"/>
            <a:ext cx="4800000" cy="1603979"/>
            <a:chOff x="3030676" y="893206"/>
            <a:chExt cx="4800000" cy="160397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1F5D2F1-37D8-4ABD-B4E9-01B6B785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18499D-86EC-40DE-BF29-628BB04C94E0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72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v.s. State-of-the-art BSI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511583" y="4598016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>
                <a:latin typeface="Times New Roman" panose="02020603050405020304" pitchFamily="18" charset="0"/>
                <a:cs typeface="Times New Roman" panose="02020603050405020304" pitchFamily="18" charset="0"/>
              </a:rPr>
              <a:t>RLS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7271448" y="4532702"/>
            <a:ext cx="149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F9BB6E-F6D2-4C3F-BF76-284D0538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" y="850326"/>
            <a:ext cx="4800000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46B76C-9792-4837-9254-D6C21789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642" y="850326"/>
            <a:ext cx="4800000" cy="3600000"/>
          </a:xfrm>
          <a:prstGeom prst="rect">
            <a:avLst/>
          </a:prstGeom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E92AE53-C721-495E-A4B7-3466BC48B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406538"/>
              </p:ext>
            </p:extLst>
          </p:nvPr>
        </p:nvGraphicFramePr>
        <p:xfrm>
          <a:off x="7362485" y="5891316"/>
          <a:ext cx="2557335" cy="77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Equation" r:id="rId5" imgW="1434960" imgH="431640" progId="Equation.DSMT4">
                  <p:embed/>
                </p:oleObj>
              </mc:Choice>
              <mc:Fallback>
                <p:oleObj name="Equation" r:id="rId5" imgW="143496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6FFC14C9-E185-48CB-A933-36D3259FC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62485" y="5891316"/>
                        <a:ext cx="2557335" cy="77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6FF6CDF-597B-472A-BCB8-87D96472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79806"/>
              </p:ext>
            </p:extLst>
          </p:nvPr>
        </p:nvGraphicFramePr>
        <p:xfrm>
          <a:off x="1130340" y="5712117"/>
          <a:ext cx="5663715" cy="94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43">
                  <a:extLst>
                    <a:ext uri="{9D8B030D-6E8A-4147-A177-3AD203B41FA5}">
                      <a16:colId xmlns:a16="http://schemas.microsoft.com/office/drawing/2014/main" val="3345360746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4340715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91219047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377998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2028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TAEDA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420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74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/>
          </a:p>
          <a:p>
            <a:pPr lvl="2"/>
            <a:r>
              <a:rPr lang="en-US" altLang="zh-TW"/>
              <a:t>Without Parameters Optimization (</a:t>
            </a:r>
            <a:r>
              <a:rPr lang="en-US" altLang="zh-TW">
                <a:solidFill>
                  <a:srgbClr val="FF0000"/>
                </a:solidFill>
              </a:rPr>
              <a:t>long RIR</a:t>
            </a:r>
            <a:r>
              <a:rPr lang="en-US" altLang="zh-TW"/>
              <a:t>)</a:t>
            </a:r>
          </a:p>
          <a:p>
            <a:pPr marL="1043056" lvl="2" indent="0">
              <a:buNone/>
            </a:pPr>
            <a:endParaRPr lang="en-US" altLang="zh-TW"/>
          </a:p>
          <a:p>
            <a:pPr lvl="2"/>
            <a:r>
              <a:rPr lang="en-US" altLang="zh-TW">
                <a:solidFill>
                  <a:schemeClr val="bg2"/>
                </a:solidFill>
              </a:rPr>
              <a:t>With Parameters Optimization (long RIR)</a:t>
            </a:r>
          </a:p>
        </p:txBody>
      </p:sp>
    </p:spTree>
    <p:extLst>
      <p:ext uri="{BB962C8B-B14F-4D97-AF65-F5344CB8AC3E}">
        <p14:creationId xmlns:p14="http://schemas.microsoft.com/office/powerpoint/2010/main" val="3882828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Without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27ACBA-06BE-4747-AED0-3CF4BAF3F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04" y="766446"/>
            <a:ext cx="5156404" cy="37082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0.02m (2cm)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18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0.4s to 1.6s with an interval of 0.2s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1024 samples Hamming window (64 </a:t>
                </a:r>
                <a:r>
                  <a:rPr lang="en-US" altLang="zh-TW" sz="18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Emanuël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Habets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Room Impulse Response Generator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to recover source signal :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Multiple Input/Output Inverse Theorem</a:t>
                </a: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(MINT)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blipFill>
                <a:blip r:embed="rId3"/>
                <a:stretch>
                  <a:fillRect l="-483" b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017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Without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B53C803-6966-4202-8E7A-AF320410E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934608"/>
              </p:ext>
            </p:extLst>
          </p:nvPr>
        </p:nvGraphicFramePr>
        <p:xfrm>
          <a:off x="619920" y="1337701"/>
          <a:ext cx="97370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412">
                  <a:extLst>
                    <a:ext uri="{9D8B030D-6E8A-4147-A177-3AD203B41FA5}">
                      <a16:colId xmlns:a16="http://schemas.microsoft.com/office/drawing/2014/main" val="1163179951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800758162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080652157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464469878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730223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</a:t>
                      </a:r>
                      <a:r>
                        <a:rPr lang="en-US" altLang="zh-TW" sz="20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Wiener filter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 </a:t>
                      </a:r>
                      <a:r>
                        <a:rPr lang="en-US" altLang="zh-TW" sz="20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altLang="zh-TW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η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Kalman  filter</a:t>
                      </a:r>
                      <a:endParaRPr lang="zh-TW" altLang="en-US" sz="20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altLang="zh-TW" sz="20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Kalman  filter</a:t>
                      </a:r>
                      <a:endParaRPr lang="zh-TW" altLang="en-US" sz="20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46403"/>
                  </a:ext>
                </a:extLst>
              </a:tr>
              <a:tr h="384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7749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6448281" y="6201757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with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E03C1A-643B-4482-A539-308B53E1DC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89" y="2790817"/>
            <a:ext cx="4325620" cy="3239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5365E27-61E4-4D94-A8DC-34571E5E783D}"/>
              </a:ext>
            </a:extLst>
          </p:cNvPr>
          <p:cNvGrpSpPr/>
          <p:nvPr/>
        </p:nvGrpSpPr>
        <p:grpSpPr>
          <a:xfrm>
            <a:off x="298578" y="3780631"/>
            <a:ext cx="4613625" cy="1495998"/>
            <a:chOff x="382554" y="3630284"/>
            <a:chExt cx="4613625" cy="14959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2421F0-4940-483E-B89E-E77740A2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524F95-15AE-4EAF-A6D0-A73874397FC7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38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Without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1765134" y="5216269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6184951" y="5216269"/>
            <a:ext cx="294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97882-F382-4251-8EA9-5233AD31F4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" y="1768860"/>
            <a:ext cx="4325620" cy="323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7B2F09-5868-4191-9B6E-1110CABAFE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51" y="1768860"/>
            <a:ext cx="4325620" cy="323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941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Without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B6978DA-D2B9-441C-894E-DE31A47A7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995201"/>
              </p:ext>
            </p:extLst>
          </p:nvPr>
        </p:nvGraphicFramePr>
        <p:xfrm>
          <a:off x="303220" y="942275"/>
          <a:ext cx="6392009" cy="27885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654">
                  <a:extLst>
                    <a:ext uri="{9D8B030D-6E8A-4147-A177-3AD203B41FA5}">
                      <a16:colId xmlns:a16="http://schemas.microsoft.com/office/drawing/2014/main" val="281240201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176513917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229945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8126382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733432024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992995675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595268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72069487"/>
                    </a:ext>
                  </a:extLst>
                </a:gridCol>
              </a:tblGrid>
              <a:tr h="279486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600" b="0" kern="100" baseline="-25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304800" algn="l">
                        <a:lnSpc>
                          <a:spcPct val="200000"/>
                        </a:lnSpc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47456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8.83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10.26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9149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6.98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8.46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9.30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12.12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14.63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0852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5.97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</a:t>
                      </a:r>
                      <a:endParaRPr lang="zh-TW" sz="16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8.90</a:t>
                      </a:r>
                      <a:endParaRPr lang="zh-TW" sz="16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10.37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12.43</a:t>
                      </a:r>
                      <a:endParaRPr lang="zh-TW" sz="16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94533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D5A7F391-09F4-479C-914C-4393572710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9" y="3985773"/>
            <a:ext cx="6392010" cy="3059430"/>
          </a:xfrm>
          <a:prstGeom prst="rect">
            <a:avLst/>
          </a:prstGeom>
          <a:noFill/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54FD4513-EF9B-4FA7-BCAC-2FB72C00E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549040"/>
              </p:ext>
            </p:extLst>
          </p:nvPr>
        </p:nvGraphicFramePr>
        <p:xfrm>
          <a:off x="7362485" y="3474687"/>
          <a:ext cx="2557335" cy="770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Equation" r:id="rId4" imgW="1434960" imgH="431640" progId="Equation.DSMT4">
                  <p:embed/>
                </p:oleObj>
              </mc:Choice>
              <mc:Fallback>
                <p:oleObj name="Equation" r:id="rId4" imgW="1434960" imgH="43164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E92AE53-C721-495E-A4B7-3466BC48B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62485" y="3474687"/>
                        <a:ext cx="2557335" cy="770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439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Without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0EEF806-F01B-422E-A350-198E7209D8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1904" y="2316167"/>
            <a:ext cx="4653915" cy="305943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D4E230B-0B30-47AD-916C-7F272AB6E731}"/>
              </a:ext>
            </a:extLst>
          </p:cNvPr>
          <p:cNvGrpSpPr/>
          <p:nvPr/>
        </p:nvGrpSpPr>
        <p:grpSpPr>
          <a:xfrm>
            <a:off x="258627" y="2316167"/>
            <a:ext cx="4872870" cy="3059430"/>
            <a:chOff x="184979" y="1868295"/>
            <a:chExt cx="4872870" cy="305943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43152AC-3B7B-48E0-864C-72383F5F2AB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9644" y="1868295"/>
              <a:ext cx="4688205" cy="305943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DB1C3A-6C15-4C6A-B23A-BA138744B6C5}"/>
                </a:ext>
              </a:extLst>
            </p:cNvPr>
            <p:cNvSpPr txBox="1"/>
            <p:nvPr/>
          </p:nvSpPr>
          <p:spPr>
            <a:xfrm rot="16200000">
              <a:off x="-115417" y="2959441"/>
              <a:ext cx="9701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PESQ</a:t>
              </a:r>
              <a:endParaRPr lang="zh-TW" altLang="en-US" sz="1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578C31-AF0F-4C28-A889-D21F27A99B16}"/>
              </a:ext>
            </a:extLst>
          </p:cNvPr>
          <p:cNvSpPr txBox="1"/>
          <p:nvPr/>
        </p:nvSpPr>
        <p:spPr>
          <a:xfrm rot="16200000">
            <a:off x="4650930" y="3011936"/>
            <a:ext cx="17608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SDR (dB)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75570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/>
          </a:p>
          <a:p>
            <a:pPr lvl="2"/>
            <a:r>
              <a:rPr lang="en-US" altLang="zh-TW">
                <a:solidFill>
                  <a:schemeClr val="bg2"/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/>
          </a:p>
          <a:p>
            <a:pPr lvl="2"/>
            <a:r>
              <a:rPr lang="en-US" altLang="zh-TW"/>
              <a:t>With Parameters Optimization (</a:t>
            </a:r>
            <a:r>
              <a:rPr lang="en-US" altLang="zh-TW">
                <a:solidFill>
                  <a:srgbClr val="FF0000"/>
                </a:solidFill>
              </a:rPr>
              <a:t>long RIR</a:t>
            </a:r>
            <a:r>
              <a:rPr lang="en-US" altLang="zh-TW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9656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110952-22A5-46B5-84FA-5CE31F7F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83022"/>
              </p:ext>
            </p:extLst>
          </p:nvPr>
        </p:nvGraphicFramePr>
        <p:xfrm>
          <a:off x="1920451" y="2678103"/>
          <a:ext cx="6831471" cy="1860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405">
                  <a:extLst>
                    <a:ext uri="{9D8B030D-6E8A-4147-A177-3AD203B41FA5}">
                      <a16:colId xmlns:a16="http://schemas.microsoft.com/office/drawing/2014/main" val="3362332165"/>
                    </a:ext>
                  </a:extLst>
                </a:gridCol>
                <a:gridCol w="1818066">
                  <a:extLst>
                    <a:ext uri="{9D8B030D-6E8A-4147-A177-3AD203B41FA5}">
                      <a16:colId xmlns:a16="http://schemas.microsoft.com/office/drawing/2014/main" val="2298241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124602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860631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618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7F058-1629-479D-BDA8-A645960AF79D}"/>
              </a:ext>
            </a:extLst>
          </p:cNvPr>
          <p:cNvSpPr txBox="1"/>
          <p:nvPr/>
        </p:nvSpPr>
        <p:spPr>
          <a:xfrm>
            <a:off x="282508" y="1451275"/>
            <a:ext cx="10624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ere, we take </a:t>
            </a:r>
            <a:r>
              <a:rPr lang="en-US" altLang="zh-TW" sz="24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η</a:t>
            </a:r>
            <a:r>
              <a:rPr lang="en-US" altLang="zh-TW" sz="24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4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4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ρ</a:t>
            </a:r>
            <a:r>
              <a:rPr lang="en-US" altLang="zh-TW" sz="24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Kalman filter as the parameters needed to be optimized.  </a:t>
            </a:r>
            <a:r>
              <a:rPr lang="en-US" altLang="zh-TW" sz="2400" b="0" i="1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TW" altLang="en-US" sz="2400" dirty="0"/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D647823F-44BC-4B75-A4CE-D9D60C7D7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09704"/>
              </p:ext>
            </p:extLst>
          </p:nvPr>
        </p:nvGraphicFramePr>
        <p:xfrm>
          <a:off x="3850706" y="5573683"/>
          <a:ext cx="2991988" cy="9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" name="Equation" r:id="rId3" imgW="1434960" imgH="431640" progId="Equation.DSMT4">
                  <p:embed/>
                </p:oleObj>
              </mc:Choice>
              <mc:Fallback>
                <p:oleObj name="Equation" r:id="rId3" imgW="1434960" imgH="43164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E92AE53-C721-495E-A4B7-3466BC48B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0706" y="5573683"/>
                        <a:ext cx="2991988" cy="901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01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Summary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B0DD3E1-8DFD-46C7-8BB6-451BD4DF1A65}"/>
              </a:ext>
            </a:extLst>
          </p:cNvPr>
          <p:cNvSpPr txBox="1"/>
          <p:nvPr/>
        </p:nvSpPr>
        <p:spPr>
          <a:xfrm>
            <a:off x="534669" y="1118507"/>
            <a:ext cx="10885999" cy="29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 &amp; low ME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Short reverberation times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Outperform State-of-the-art BSI method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Long reverberation times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Outperform 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WPE following DAS beamformer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optimization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→ Lower ME</a:t>
            </a:r>
            <a:endParaRPr lang="en-US" altLang="zh-TW" sz="240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4AED2-518A-4758-B048-3AEFD399DB71}"/>
              </a:ext>
            </a:extLst>
          </p:cNvPr>
          <p:cNvSpPr txBox="1"/>
          <p:nvPr/>
        </p:nvSpPr>
        <p:spPr>
          <a:xfrm>
            <a:off x="534669" y="1118507"/>
            <a:ext cx="10027583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oving sources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Process noise in Kalman non-stationary filter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eal experiments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4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  <a:endParaRPr lang="en-US" altLang="zh-TW" sz="240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/>
              <a:t>Flow chart of 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2233497" y="2946723"/>
            <a:ext cx="809223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WPE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4491846" y="2946723"/>
            <a:ext cx="1474455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6812914" y="2751452"/>
            <a:ext cx="1316183" cy="105496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three approaches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734873" y="4816575"/>
            <a:ext cx="1585193" cy="737078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8458683" y="2796764"/>
            <a:ext cx="142808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3648832" y="4890951"/>
            <a:ext cx="174027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D6C7EE9-39A9-469F-ACC8-430D88DFE23D}"/>
              </a:ext>
            </a:extLst>
          </p:cNvPr>
          <p:cNvCxnSpPr>
            <a:stCxn id="12" idx="3"/>
            <a:endCxn id="18" idx="1"/>
          </p:cNvCxnSpPr>
          <p:nvPr/>
        </p:nvCxnSpPr>
        <p:spPr>
          <a:xfrm>
            <a:off x="3042720" y="3263361"/>
            <a:ext cx="1449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4964DBED-168B-425F-B23B-49F8A59B2E7E}"/>
              </a:ext>
            </a:extLst>
          </p:cNvPr>
          <p:cNvCxnSpPr>
            <a:cxnSpLocks/>
          </p:cNvCxnSpPr>
          <p:nvPr/>
        </p:nvCxnSpPr>
        <p:spPr>
          <a:xfrm>
            <a:off x="5966301" y="3245457"/>
            <a:ext cx="768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128C74F7-BF24-467E-8DF1-1B569258BE32}"/>
              </a:ext>
            </a:extLst>
          </p:cNvPr>
          <p:cNvCxnSpPr>
            <a:cxnSpLocks/>
          </p:cNvCxnSpPr>
          <p:nvPr/>
        </p:nvCxnSpPr>
        <p:spPr>
          <a:xfrm>
            <a:off x="7497243" y="3859045"/>
            <a:ext cx="0" cy="899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05484E45-609E-4632-A965-200098EF05A0}"/>
              </a:ext>
            </a:extLst>
          </p:cNvPr>
          <p:cNvCxnSpPr>
            <a:cxnSpLocks/>
          </p:cNvCxnSpPr>
          <p:nvPr/>
        </p:nvCxnSpPr>
        <p:spPr>
          <a:xfrm flipH="1">
            <a:off x="2721529" y="5173843"/>
            <a:ext cx="927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444950" y="1607647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950" y="1607647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424274" y="1979167"/>
            <a:ext cx="809223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953665" y="3395333"/>
                <a:ext cx="10819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65" y="3395333"/>
                <a:ext cx="1081957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3302536" y="3422541"/>
                <a:ext cx="10864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2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536" y="3422541"/>
                <a:ext cx="1086405" cy="461665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6104161" y="3468707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166437" y="415809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437" y="415809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5357178" y="4557741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78" y="4557741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646385AC-8B7B-4587-83F0-29485FD0F44F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375981" y="5185114"/>
            <a:ext cx="1358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2945424" y="4706285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24" y="4706285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F87433B3-D988-44ED-BC1A-52A5946F2CB7}"/>
              </a:ext>
            </a:extLst>
          </p:cNvPr>
          <p:cNvCxnSpPr>
            <a:cxnSpLocks/>
          </p:cNvCxnSpPr>
          <p:nvPr/>
        </p:nvCxnSpPr>
        <p:spPr>
          <a:xfrm>
            <a:off x="8129097" y="3263361"/>
            <a:ext cx="317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接點: 肘形 163">
            <a:extLst>
              <a:ext uri="{FF2B5EF4-FFF2-40B4-BE49-F238E27FC236}">
                <a16:creationId xmlns:a16="http://schemas.microsoft.com/office/drawing/2014/main" id="{B6E02711-435A-4BBB-9317-3AEFCCB7CC46}"/>
              </a:ext>
            </a:extLst>
          </p:cNvPr>
          <p:cNvCxnSpPr>
            <a:stCxn id="28" idx="2"/>
            <a:endCxn id="26" idx="3"/>
          </p:cNvCxnSpPr>
          <p:nvPr/>
        </p:nvCxnSpPr>
        <p:spPr>
          <a:xfrm rot="5400000">
            <a:off x="7975898" y="3988285"/>
            <a:ext cx="1540997" cy="8526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8805648" y="4122693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48" y="4122693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接點: 肘形 197">
            <a:extLst>
              <a:ext uri="{FF2B5EF4-FFF2-40B4-BE49-F238E27FC236}">
                <a16:creationId xmlns:a16="http://schemas.microsoft.com/office/drawing/2014/main" id="{676140DF-1E0A-4449-99F6-DF9B3445D07A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33497" y="2295805"/>
            <a:ext cx="5237509" cy="4556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線單箭頭接點 199">
            <a:extLst>
              <a:ext uri="{FF2B5EF4-FFF2-40B4-BE49-F238E27FC236}">
                <a16:creationId xmlns:a16="http://schemas.microsoft.com/office/drawing/2014/main" id="{8086515A-A011-4BA5-876F-D88FB848EE4D}"/>
              </a:ext>
            </a:extLst>
          </p:cNvPr>
          <p:cNvCxnSpPr>
            <a:endCxn id="77" idx="2"/>
          </p:cNvCxnSpPr>
          <p:nvPr/>
        </p:nvCxnSpPr>
        <p:spPr>
          <a:xfrm flipV="1">
            <a:off x="1828885" y="2612443"/>
            <a:ext cx="1" cy="65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線單箭頭接點 204">
            <a:extLst>
              <a:ext uri="{FF2B5EF4-FFF2-40B4-BE49-F238E27FC236}">
                <a16:creationId xmlns:a16="http://schemas.microsoft.com/office/drawing/2014/main" id="{3EC40B91-1493-4213-83D3-BA9E80954868}"/>
              </a:ext>
            </a:extLst>
          </p:cNvPr>
          <p:cNvCxnSpPr>
            <a:endCxn id="12" idx="1"/>
          </p:cNvCxnSpPr>
          <p:nvPr/>
        </p:nvCxnSpPr>
        <p:spPr>
          <a:xfrm>
            <a:off x="1334278" y="3263361"/>
            <a:ext cx="89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接點: 肘形 206">
            <a:extLst>
              <a:ext uri="{FF2B5EF4-FFF2-40B4-BE49-F238E27FC236}">
                <a16:creationId xmlns:a16="http://schemas.microsoft.com/office/drawing/2014/main" id="{CE8C1426-301F-414F-8430-6A5031166559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834526" y="3254808"/>
            <a:ext cx="2684442" cy="2269419"/>
          </a:xfrm>
          <a:prstGeom prst="bentConnector4">
            <a:avLst>
              <a:gd name="adj1" fmla="val -270"/>
              <a:gd name="adj2" fmla="val 11007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C1B072B-9BF0-48CB-AED6-08A2A47E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512" y="2283240"/>
            <a:ext cx="4390333" cy="2130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5B42660-00DB-4D6B-9BBE-8C9713BECD9E}"/>
              </a:ext>
            </a:extLst>
          </p:cNvPr>
          <p:cNvSpPr txBox="1"/>
          <p:nvPr/>
        </p:nvSpPr>
        <p:spPr>
          <a:xfrm>
            <a:off x="-457200" y="1088139"/>
            <a:ext cx="534828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>
                <a:latin typeface="Times New Roman" panose="02020603050405020304" pitchFamily="18" charset="0"/>
                <a:cs typeface="Times New Roman" panose="02020603050405020304" pitchFamily="18" charset="0"/>
              </a:rPr>
              <a:t>Signal model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sz="20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re-processing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>
              <a:solidFill>
                <a:srgbClr val="00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proposed method</a:t>
            </a:r>
            <a:endParaRPr lang="en-US" altLang="zh-TW" sz="20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28E1D30-5F90-478B-8B05-F63008E5BB31}"/>
              </a:ext>
            </a:extLst>
          </p:cNvPr>
          <p:cNvSpPr/>
          <p:nvPr/>
        </p:nvSpPr>
        <p:spPr>
          <a:xfrm>
            <a:off x="6251509" y="2789853"/>
            <a:ext cx="2029147" cy="64381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C7BC9D-1B29-4397-A050-CBEDFE379528}"/>
              </a:ext>
            </a:extLst>
          </p:cNvPr>
          <p:cNvSpPr/>
          <p:nvPr/>
        </p:nvSpPr>
        <p:spPr>
          <a:xfrm>
            <a:off x="8528180" y="2727737"/>
            <a:ext cx="709128" cy="76804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0E05EC7-49A2-4E78-96D8-0C3806A010D5}"/>
              </a:ext>
            </a:extLst>
          </p:cNvPr>
          <p:cNvSpPr/>
          <p:nvPr/>
        </p:nvSpPr>
        <p:spPr>
          <a:xfrm>
            <a:off x="9321282" y="2727737"/>
            <a:ext cx="794563" cy="705928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111383-A560-4C87-AA73-B1BED2A864F3}"/>
              </a:ext>
            </a:extLst>
          </p:cNvPr>
          <p:cNvSpPr/>
          <p:nvPr/>
        </p:nvSpPr>
        <p:spPr>
          <a:xfrm>
            <a:off x="8445438" y="3789963"/>
            <a:ext cx="1007790" cy="55517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6A7ED98-85ED-449D-8A17-6E676EA09C2F}"/>
              </a:ext>
            </a:extLst>
          </p:cNvPr>
          <p:cNvSpPr/>
          <p:nvPr/>
        </p:nvSpPr>
        <p:spPr>
          <a:xfrm>
            <a:off x="6983111" y="3853542"/>
            <a:ext cx="1007790" cy="391886"/>
          </a:xfrm>
          <a:prstGeom prst="roundRect">
            <a:avLst/>
          </a:prstGeom>
          <a:noFill/>
          <a:ln w="38100" cap="flat" cmpd="sng" algn="ctr">
            <a:solidFill>
              <a:srgbClr val="866C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7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Signal model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422672"/>
              </p:ext>
            </p:extLst>
          </p:nvPr>
        </p:nvGraphicFramePr>
        <p:xfrm>
          <a:off x="620795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795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650314"/>
              </p:ext>
            </p:extLst>
          </p:nvPr>
        </p:nvGraphicFramePr>
        <p:xfrm>
          <a:off x="620795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8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0795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3FE0A38-3E91-4420-9F28-02144EDF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89" y="3473396"/>
            <a:ext cx="4390333" cy="2130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Pre-processing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337489" y="1206914"/>
            <a:ext cx="96168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800">
                <a:latin typeface="Times New Roman" panose="02020603050405020304" pitchFamily="18" charset="0"/>
                <a:cs typeface="Times New Roman" panose="02020603050405020304" pitchFamily="18" charset="0"/>
              </a:rPr>
              <a:t>WPE for dereverberation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800" b="0">
                <a:latin typeface="Times New Roman" panose="02020603050405020304" pitchFamily="18" charset="0"/>
                <a:cs typeface="Times New Roman" panose="02020603050405020304" pitchFamily="18" charset="0"/>
              </a:rPr>
              <a:t>DAS beamformer for extraction of source signal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8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BDA11B6-5573-45A8-8BCB-717508E4395C}"/>
              </a:ext>
            </a:extLst>
          </p:cNvPr>
          <p:cNvSpPr/>
          <p:nvPr/>
        </p:nvSpPr>
        <p:spPr>
          <a:xfrm>
            <a:off x="3517640" y="4002272"/>
            <a:ext cx="1996751" cy="6356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4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WPE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495593"/>
              </p:ext>
            </p:extLst>
          </p:nvPr>
        </p:nvGraphicFramePr>
        <p:xfrm>
          <a:off x="650110" y="1098706"/>
          <a:ext cx="3203431" cy="3075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3" imgW="1904760" imgH="1828800" progId="Equation.DSMT4">
                  <p:embed/>
                </p:oleObj>
              </mc:Choice>
              <mc:Fallback>
                <p:oleObj name="Equation" r:id="rId3" imgW="1904760" imgH="182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110" y="1098706"/>
                        <a:ext cx="3203431" cy="3075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7790" y="3384046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12687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F4600906-C125-463F-8499-74E7D980C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870" y="749270"/>
            <a:ext cx="4390333" cy="2130141"/>
          </a:xfrm>
          <a:prstGeom prst="rect">
            <a:avLst/>
          </a:prstGeom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DD0365E-EEF8-4EBC-820A-AA9E2ED9EBC5}"/>
              </a:ext>
            </a:extLst>
          </p:cNvPr>
          <p:cNvSpPr/>
          <p:nvPr/>
        </p:nvSpPr>
        <p:spPr>
          <a:xfrm>
            <a:off x="5621322" y="1278146"/>
            <a:ext cx="574206" cy="63568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252671</TotalTime>
  <Words>2164</Words>
  <Application>Microsoft Office PowerPoint</Application>
  <PresentationFormat>自訂</PresentationFormat>
  <Paragraphs>485</Paragraphs>
  <Slides>46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46</vt:i4>
      </vt:variant>
    </vt:vector>
  </HeadingPairs>
  <TitlesOfParts>
    <vt:vector size="54" baseType="lpstr">
      <vt:lpstr>Arial</vt:lpstr>
      <vt:lpstr>Calibri</vt:lpstr>
      <vt:lpstr>Cambria Math</vt:lpstr>
      <vt:lpstr>Times New Roman</vt:lpstr>
      <vt:lpstr>Wingdings</vt:lpstr>
      <vt:lpstr>Office 佈景主題</vt:lpstr>
      <vt:lpstr>MathType 6.0 Equation</vt:lpstr>
      <vt:lpstr>Equation</vt:lpstr>
      <vt:lpstr>使用卷積傳遞函數進行聲學傳遞函數半盲估計以應用於去混響 Semi-Blind estimation of acoustic transfer functions with application to dereverberation using convolutive transfer functions  Date：2023. 12. 25</vt:lpstr>
      <vt:lpstr>Outline</vt:lpstr>
      <vt:lpstr>Motivation</vt:lpstr>
      <vt:lpstr>Literature review</vt:lpstr>
      <vt:lpstr>Flow chart of proposed method</vt:lpstr>
      <vt:lpstr>Proposed method</vt:lpstr>
      <vt:lpstr>Signal model</vt:lpstr>
      <vt:lpstr>Pre-processing</vt:lpstr>
      <vt:lpstr>WPE</vt:lpstr>
      <vt:lpstr>WPE</vt:lpstr>
      <vt:lpstr>WPE</vt:lpstr>
      <vt:lpstr>WPE</vt:lpstr>
      <vt:lpstr>DAS beamformer</vt:lpstr>
      <vt:lpstr>Proposed three methods</vt:lpstr>
      <vt:lpstr>Wiener filter approach</vt:lpstr>
      <vt:lpstr>Wiener filter approach</vt:lpstr>
      <vt:lpstr>RLS approach</vt:lpstr>
      <vt:lpstr>Kalman filter approach</vt:lpstr>
      <vt:lpstr>Kalman filter approach</vt:lpstr>
      <vt:lpstr>ATF reconstruction</vt:lpstr>
      <vt:lpstr>Parameters optimization</vt:lpstr>
      <vt:lpstr>PSO</vt:lpstr>
      <vt:lpstr>PSO</vt:lpstr>
      <vt:lpstr>ASPSO</vt:lpstr>
      <vt:lpstr>ASPSO</vt:lpstr>
      <vt:lpstr>ASPSO</vt:lpstr>
      <vt:lpstr>MINT dereverberation</vt:lpstr>
      <vt:lpstr>MINT dereverberation</vt:lpstr>
      <vt:lpstr>Summary of proposed method</vt:lpstr>
      <vt:lpstr>Simulations</vt:lpstr>
      <vt:lpstr>Simulations</vt:lpstr>
      <vt:lpstr>Proposed method v.s. State-of-the-art BSI</vt:lpstr>
      <vt:lpstr>Proposed method v.s. State-of-the-art BSI</vt:lpstr>
      <vt:lpstr>Proposed method v.s. State-of-the-art BSI</vt:lpstr>
      <vt:lpstr>Simulations</vt:lpstr>
      <vt:lpstr>Without Parameters Optimization</vt:lpstr>
      <vt:lpstr>Without Parameters Optimization</vt:lpstr>
      <vt:lpstr>Without Parameters Optimization</vt:lpstr>
      <vt:lpstr>Without Parameters Optimization</vt:lpstr>
      <vt:lpstr>Without Parameters Optimization</vt:lpstr>
      <vt:lpstr>Simulations</vt:lpstr>
      <vt:lpstr>With Parameters Optimization</vt:lpstr>
      <vt:lpstr>Summary</vt:lpstr>
      <vt:lpstr>Future work</vt:lpstr>
      <vt:lpstr>References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2860</cp:revision>
  <dcterms:created xsi:type="dcterms:W3CDTF">2012-11-25T05:37:01Z</dcterms:created>
  <dcterms:modified xsi:type="dcterms:W3CDTF">2023-12-22T10:05:45Z</dcterms:modified>
</cp:coreProperties>
</file>